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3" r:id="rId3"/>
    <p:sldId id="354" r:id="rId4"/>
    <p:sldId id="258" r:id="rId5"/>
    <p:sldId id="355" r:id="rId6"/>
    <p:sldId id="356" r:id="rId7"/>
    <p:sldId id="358" r:id="rId8"/>
    <p:sldId id="359" r:id="rId9"/>
    <p:sldId id="360" r:id="rId10"/>
    <p:sldId id="361" r:id="rId11"/>
    <p:sldId id="3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Let’s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Experienced Elementary Lab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3</a:t>
            </a:r>
            <a:r>
              <a:rPr lang="en-US" b="1" baseline="30000" dirty="0"/>
              <a:t>rd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speakers review the debate and explain why your team won</a:t>
            </a:r>
          </a:p>
          <a:p>
            <a:endParaRPr lang="en-US" sz="3200" b="1" dirty="0"/>
          </a:p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speakers do this by:</a:t>
            </a:r>
          </a:p>
          <a:p>
            <a:pPr lvl="2"/>
            <a:r>
              <a:rPr lang="en-US" sz="2800" b="1" dirty="0"/>
              <a:t>Stating your team’s most important impact</a:t>
            </a:r>
          </a:p>
          <a:p>
            <a:pPr lvl="2"/>
            <a:r>
              <a:rPr lang="en-US" sz="2800" b="1" dirty="0"/>
              <a:t>Stating your opponent’s weakest argument </a:t>
            </a:r>
          </a:p>
          <a:p>
            <a:pPr lvl="2"/>
            <a:r>
              <a:rPr lang="en-US" sz="2800" b="1" dirty="0"/>
              <a:t>Explaining why your teams arguments and impacts are more important</a:t>
            </a:r>
          </a:p>
          <a:p>
            <a:endParaRPr lang="en-US" sz="3200" b="1" dirty="0"/>
          </a:p>
          <a:p>
            <a:r>
              <a:rPr lang="en-US" sz="3200" b="1" dirty="0"/>
              <a:t>Let’s review impact calculus before getting into improvement tips!</a:t>
            </a:r>
          </a:p>
        </p:txBody>
      </p:sp>
    </p:spTree>
    <p:extLst>
      <p:ext uri="{BB962C8B-B14F-4D97-AF65-F5344CB8AC3E}">
        <p14:creationId xmlns:p14="http://schemas.microsoft.com/office/powerpoint/2010/main" val="29124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3</a:t>
            </a:r>
            <a:r>
              <a:rPr lang="en-US" b="1" baseline="30000" dirty="0"/>
              <a:t>rd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58196"/>
            <a:ext cx="9784080" cy="4899804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speakers have 3 minutes to: </a:t>
            </a:r>
          </a:p>
          <a:p>
            <a:pPr lvl="2"/>
            <a:r>
              <a:rPr lang="en-US" sz="2800" b="1" dirty="0"/>
              <a:t>Explain why your team proved your arguments </a:t>
            </a:r>
          </a:p>
          <a:p>
            <a:pPr lvl="2"/>
            <a:r>
              <a:rPr lang="en-US" sz="2800" b="1" dirty="0"/>
              <a:t>Explain why tour team disproved your opponent’s arguments</a:t>
            </a:r>
          </a:p>
          <a:p>
            <a:pPr lvl="2"/>
            <a:r>
              <a:rPr lang="en-US" sz="2800" b="1" dirty="0"/>
              <a:t>Show why your team’s arguments/impacts are more important</a:t>
            </a:r>
          </a:p>
          <a:p>
            <a:endParaRPr lang="en-US" sz="3200" b="1" dirty="0"/>
          </a:p>
          <a:p>
            <a:r>
              <a:rPr lang="en-US" sz="3200" b="1" dirty="0"/>
              <a:t>Ways to improve speeches: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/>
              <a:t>Use impact calculus to weigh your impacts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/>
              <a:t>Extend the strongest argument the 1</a:t>
            </a:r>
            <a:r>
              <a:rPr lang="en-US" sz="2400" b="1" baseline="30000" dirty="0"/>
              <a:t>st</a:t>
            </a:r>
            <a:r>
              <a:rPr lang="en-US" sz="2400" b="1" dirty="0"/>
              <a:t> speaker made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/>
              <a:t>Extend the strongest refutation the 2</a:t>
            </a:r>
            <a:r>
              <a:rPr lang="en-US" sz="2400" b="1" baseline="30000" dirty="0"/>
              <a:t>nd</a:t>
            </a:r>
            <a:r>
              <a:rPr lang="en-US" sz="2400" b="1" dirty="0"/>
              <a:t> speaker made</a:t>
            </a:r>
          </a:p>
        </p:txBody>
      </p:sp>
    </p:spTree>
    <p:extLst>
      <p:ext uri="{BB962C8B-B14F-4D97-AF65-F5344CB8AC3E}">
        <p14:creationId xmlns:p14="http://schemas.microsoft.com/office/powerpoint/2010/main" val="125817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What is the role of the 1</a:t>
            </a:r>
            <a:r>
              <a:rPr lang="en-US" sz="3200" b="1" baseline="30000" dirty="0"/>
              <a:t>st</a:t>
            </a:r>
            <a:r>
              <a:rPr lang="en-US" sz="3200" b="1" dirty="0"/>
              <a:t> speaker?</a:t>
            </a:r>
          </a:p>
          <a:p>
            <a:endParaRPr lang="en-US" sz="3200" b="1" dirty="0"/>
          </a:p>
          <a:p>
            <a:r>
              <a:rPr lang="en-US" sz="3200" b="1" dirty="0"/>
              <a:t>What is the role of the 2</a:t>
            </a:r>
            <a:r>
              <a:rPr lang="en-US" sz="3200" b="1" baseline="30000" dirty="0"/>
              <a:t>nd</a:t>
            </a:r>
            <a:r>
              <a:rPr lang="en-US" sz="3200" b="1" dirty="0"/>
              <a:t> speaker?</a:t>
            </a:r>
          </a:p>
          <a:p>
            <a:endParaRPr lang="en-US" sz="3200" b="1" dirty="0"/>
          </a:p>
          <a:p>
            <a:r>
              <a:rPr lang="en-US" sz="3200" b="1" dirty="0"/>
              <a:t>What is the role of the 3</a:t>
            </a:r>
            <a:r>
              <a:rPr lang="en-US" sz="3200" b="1" baseline="30000" dirty="0"/>
              <a:t>rd</a:t>
            </a:r>
            <a:r>
              <a:rPr lang="en-US" sz="3200" b="1" dirty="0"/>
              <a:t> speaker?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39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1</a:t>
            </a:r>
            <a:r>
              <a:rPr lang="en-US" b="1" baseline="30000" dirty="0"/>
              <a:t>st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speakers present their team’s side of the topic and their main arguments</a:t>
            </a:r>
          </a:p>
          <a:p>
            <a:endParaRPr lang="en-US" sz="3200" b="1" dirty="0"/>
          </a:p>
          <a:p>
            <a:r>
              <a:rPr lang="en-US" sz="3200" b="1" dirty="0"/>
              <a:t>Let’s review argument construction before getting into improvement tips!</a:t>
            </a:r>
          </a:p>
        </p:txBody>
      </p:sp>
    </p:spTree>
    <p:extLst>
      <p:ext uri="{BB962C8B-B14F-4D97-AF65-F5344CB8AC3E}">
        <p14:creationId xmlns:p14="http://schemas.microsoft.com/office/powerpoint/2010/main" val="10735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Review: Making an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20" y="2011680"/>
            <a:ext cx="4390572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Assertion-your point</a:t>
            </a:r>
          </a:p>
          <a:p>
            <a:br>
              <a:rPr lang="en-US" sz="2800" b="1" dirty="0"/>
            </a:br>
            <a:r>
              <a:rPr lang="en-US" sz="2800" b="1" dirty="0"/>
              <a:t>Reason-because ___</a:t>
            </a:r>
          </a:p>
          <a:p>
            <a:br>
              <a:rPr lang="en-US" sz="2800" b="1" dirty="0"/>
            </a:br>
            <a:r>
              <a:rPr lang="en-US" sz="2800" b="1" dirty="0"/>
              <a:t>Evidence-proof</a:t>
            </a:r>
          </a:p>
          <a:p>
            <a:br>
              <a:rPr lang="en-US" sz="2800" b="1" dirty="0"/>
            </a:br>
            <a:r>
              <a:rPr lang="en-US" sz="2800" b="1" dirty="0"/>
              <a:t>Importance-why this matters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5D167F-B7FB-4194-A952-1EF1FF37AB51}"/>
              </a:ext>
            </a:extLst>
          </p:cNvPr>
          <p:cNvSpPr txBox="1">
            <a:spLocks/>
          </p:cNvSpPr>
          <p:nvPr/>
        </p:nvSpPr>
        <p:spPr>
          <a:xfrm>
            <a:off x="5980670" y="2011680"/>
            <a:ext cx="5741773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Sugary beverages harm health</a:t>
            </a:r>
          </a:p>
          <a:p>
            <a:r>
              <a:rPr lang="en-US" sz="2800" b="1" dirty="0"/>
              <a:t>Because they increase diabetes</a:t>
            </a:r>
          </a:p>
          <a:p>
            <a:r>
              <a:rPr lang="en-US" sz="2800" b="1" dirty="0"/>
              <a:t>High sugar consumption is linked to diabetes in studies</a:t>
            </a:r>
          </a:p>
          <a:p>
            <a:r>
              <a:rPr lang="en-US" sz="2800" b="1" dirty="0"/>
              <a:t>So, we should try to reduce consumption of sugary beverages.</a:t>
            </a:r>
          </a:p>
        </p:txBody>
      </p:sp>
    </p:spTree>
    <p:extLst>
      <p:ext uri="{BB962C8B-B14F-4D97-AF65-F5344CB8AC3E}">
        <p14:creationId xmlns:p14="http://schemas.microsoft.com/office/powerpoint/2010/main" val="305528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Review: </a:t>
            </a:r>
            <a:br>
              <a:rPr lang="en-US" b="1" dirty="0"/>
            </a:br>
            <a:r>
              <a:rPr lang="en-US" b="1" dirty="0"/>
              <a:t>From argument to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20" y="2011680"/>
            <a:ext cx="4390572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WORLD BAD/GOOD – something in the world is an issue or is good</a:t>
            </a:r>
          </a:p>
          <a:p>
            <a:br>
              <a:rPr lang="en-US" sz="2800" b="1" dirty="0"/>
            </a:br>
            <a:r>
              <a:rPr lang="en-US" sz="2800" b="1" dirty="0"/>
              <a:t>TOPIC SOLVES / MAKES WORSE – how the topic solves the issue or makes an issue worse</a:t>
            </a:r>
          </a:p>
          <a:p>
            <a:br>
              <a:rPr lang="en-US" sz="2800" b="1" dirty="0"/>
            </a:br>
            <a:r>
              <a:rPr lang="en-US" sz="2800" b="1" dirty="0"/>
              <a:t>IMPACT – why this matters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5D167F-B7FB-4194-A952-1EF1FF37AB51}"/>
              </a:ext>
            </a:extLst>
          </p:cNvPr>
          <p:cNvSpPr txBox="1">
            <a:spLocks/>
          </p:cNvSpPr>
          <p:nvPr/>
        </p:nvSpPr>
        <p:spPr>
          <a:xfrm>
            <a:off x="5980670" y="2011680"/>
            <a:ext cx="5741773" cy="42062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Children in the US have some of the largest sugar consumption rates in the world</a:t>
            </a:r>
          </a:p>
          <a:p>
            <a:r>
              <a:rPr lang="en-US" sz="2800" b="1" dirty="0"/>
              <a:t>Banning sugary beverages in schools would limit the amount kids drink</a:t>
            </a:r>
          </a:p>
          <a:p>
            <a:r>
              <a:rPr lang="en-US" sz="2800" b="1" dirty="0"/>
              <a:t>Lowering sugar consumption could help reduce child health issues like diabetes </a:t>
            </a:r>
          </a:p>
        </p:txBody>
      </p:sp>
    </p:spTree>
    <p:extLst>
      <p:ext uri="{BB962C8B-B14F-4D97-AF65-F5344CB8AC3E}">
        <p14:creationId xmlns:p14="http://schemas.microsoft.com/office/powerpoint/2010/main" val="334831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1</a:t>
            </a:r>
            <a:r>
              <a:rPr lang="en-US" b="1" baseline="30000" dirty="0"/>
              <a:t>st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speakers have 3 minutes to present their side’s main arguments on the topic</a:t>
            </a:r>
          </a:p>
          <a:p>
            <a:r>
              <a:rPr lang="en-US" sz="3200" b="1" dirty="0"/>
              <a:t>Ways to improve speeches:</a:t>
            </a:r>
            <a:endParaRPr lang="en-US" sz="2800" b="1" dirty="0"/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Make 2 contentions for your case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Make sure your contention arguments follow the AREI model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Try to reference multiple sources of evidence, like quotes from qualified experts!</a:t>
            </a:r>
          </a:p>
        </p:txBody>
      </p:sp>
    </p:spTree>
    <p:extLst>
      <p:ext uri="{BB962C8B-B14F-4D97-AF65-F5344CB8AC3E}">
        <p14:creationId xmlns:p14="http://schemas.microsoft.com/office/powerpoint/2010/main" val="34938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2</a:t>
            </a:r>
            <a:r>
              <a:rPr lang="en-US" b="1" baseline="30000" dirty="0"/>
              <a:t>nd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speakers refute their opponent’s case and contentions</a:t>
            </a:r>
          </a:p>
          <a:p>
            <a:endParaRPr lang="en-US" sz="3200" b="1" dirty="0"/>
          </a:p>
          <a:p>
            <a:r>
              <a:rPr lang="en-US" sz="3200" b="1" dirty="0"/>
              <a:t>Let’s review refutations before getting into improvement tips!</a:t>
            </a:r>
          </a:p>
        </p:txBody>
      </p:sp>
    </p:spTree>
    <p:extLst>
      <p:ext uri="{BB962C8B-B14F-4D97-AF65-F5344CB8AC3E}">
        <p14:creationId xmlns:p14="http://schemas.microsoft.com/office/powerpoint/2010/main" val="1406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Review: refuting an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20" y="2011680"/>
            <a:ext cx="4390572" cy="420624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My opponents argued that…</a:t>
            </a:r>
          </a:p>
          <a:p>
            <a:endParaRPr lang="en-US" sz="2800" b="1" dirty="0"/>
          </a:p>
          <a:p>
            <a:r>
              <a:rPr lang="en-US" sz="2800" b="1" dirty="0"/>
              <a:t>They said that this issue will get better/worse…</a:t>
            </a:r>
          </a:p>
          <a:p>
            <a:endParaRPr lang="en-US" sz="2800" b="1" dirty="0"/>
          </a:p>
          <a:p>
            <a:r>
              <a:rPr lang="en-US" sz="2800" b="1" dirty="0"/>
              <a:t>My opponents' said X is a big impact…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5D167F-B7FB-4194-A952-1EF1FF37AB51}"/>
              </a:ext>
            </a:extLst>
          </p:cNvPr>
          <p:cNvSpPr txBox="1">
            <a:spLocks/>
          </p:cNvSpPr>
          <p:nvPr/>
        </p:nvSpPr>
        <p:spPr>
          <a:xfrm>
            <a:off x="5980670" y="2011680"/>
            <a:ext cx="5741773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This is incorrect because… 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It actually won’t because… 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But it isn’t because…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920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2</a:t>
            </a:r>
            <a:r>
              <a:rPr lang="en-US" b="1" baseline="30000" dirty="0"/>
              <a:t>nd</a:t>
            </a:r>
            <a:r>
              <a:rPr lang="en-US" b="1" dirty="0"/>
              <a:t>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58196"/>
            <a:ext cx="9784080" cy="489980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speakers have 3 minutes to refute their opponent’s case and contentions</a:t>
            </a:r>
          </a:p>
          <a:p>
            <a:endParaRPr lang="en-US" sz="3200" b="1" dirty="0"/>
          </a:p>
          <a:p>
            <a:r>
              <a:rPr lang="en-US" sz="3200" b="1" dirty="0"/>
              <a:t>Ways to improve speeches:</a:t>
            </a:r>
            <a:endParaRPr lang="en-US" sz="2800" b="1" dirty="0"/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Have responses to EACH component of a contention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Make sure your refutation arguments follow the AREI model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Use NEW evidence in your refutations, just like your team did in your contentions!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/>
              <a:t>Remember – 2</a:t>
            </a:r>
            <a:r>
              <a:rPr lang="en-US" sz="3000" b="1" baseline="30000" dirty="0"/>
              <a:t>nd</a:t>
            </a:r>
            <a:r>
              <a:rPr lang="en-US" sz="3000" b="1" dirty="0"/>
              <a:t> speakers respond to opponent’s arguments, not repeat the 1</a:t>
            </a:r>
            <a:r>
              <a:rPr lang="en-US" sz="3000" b="1" baseline="30000" dirty="0"/>
              <a:t>st</a:t>
            </a:r>
            <a:r>
              <a:rPr lang="en-US" sz="3000" b="1" dirty="0"/>
              <a:t> speaker’s arguments</a:t>
            </a:r>
          </a:p>
        </p:txBody>
      </p:sp>
    </p:spTree>
    <p:extLst>
      <p:ext uri="{BB962C8B-B14F-4D97-AF65-F5344CB8AC3E}">
        <p14:creationId xmlns:p14="http://schemas.microsoft.com/office/powerpoint/2010/main" val="118916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583</TotalTime>
  <Words>490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Tahoma</vt:lpstr>
      <vt:lpstr>Wingdings</vt:lpstr>
      <vt:lpstr>Banded</vt:lpstr>
      <vt:lpstr>Let’s debate!</vt:lpstr>
      <vt:lpstr>Review</vt:lpstr>
      <vt:lpstr>Improving 1st Speeches</vt:lpstr>
      <vt:lpstr>Review: Making an argument</vt:lpstr>
      <vt:lpstr>Review:  From argument to contention</vt:lpstr>
      <vt:lpstr>Improving 1st Speeches</vt:lpstr>
      <vt:lpstr>Improving 2nd Speeches</vt:lpstr>
      <vt:lpstr>Review: refuting an argument</vt:lpstr>
      <vt:lpstr>Improving 2nd Speeches</vt:lpstr>
      <vt:lpstr>Improving 3rd Speeches</vt:lpstr>
      <vt:lpstr>Improving 3rd Speeches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Aniko Roachau</cp:lastModifiedBy>
  <cp:revision>116</cp:revision>
  <dcterms:created xsi:type="dcterms:W3CDTF">2019-10-15T19:44:54Z</dcterms:created>
  <dcterms:modified xsi:type="dcterms:W3CDTF">2021-08-16T01:44:46Z</dcterms:modified>
</cp:coreProperties>
</file>