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4" r:id="rId3"/>
    <p:sldId id="358" r:id="rId4"/>
    <p:sldId id="359" r:id="rId5"/>
    <p:sldId id="360" r:id="rId6"/>
    <p:sldId id="365" r:id="rId7"/>
    <p:sldId id="366" r:id="rId8"/>
    <p:sldId id="367" r:id="rId9"/>
    <p:sldId id="3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0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0" y="3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E971-5924-4354-9A12-863B3667C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IMPROVE SECOND SPEECHES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43E55-B08D-4B35-AD74-21B182454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Experienced Elementary Lab</a:t>
            </a:r>
          </a:p>
          <a:p>
            <a:r>
              <a:rPr lang="en-US" dirty="0"/>
              <a:t>Jim Hanson</a:t>
            </a:r>
          </a:p>
        </p:txBody>
      </p:sp>
    </p:spTree>
    <p:extLst>
      <p:ext uri="{BB962C8B-B14F-4D97-AF65-F5344CB8AC3E}">
        <p14:creationId xmlns:p14="http://schemas.microsoft.com/office/powerpoint/2010/main" val="215232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Knowing how to do 2</a:t>
            </a:r>
            <a:r>
              <a:rPr lang="en-US" b="1" baseline="30000" dirty="0"/>
              <a:t>nd</a:t>
            </a:r>
            <a:r>
              <a:rPr lang="en-US" b="1" dirty="0"/>
              <a:t> speeches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If you are 2</a:t>
            </a:r>
            <a:r>
              <a:rPr lang="en-US" sz="3200" b="1" baseline="30000" dirty="0"/>
              <a:t>nd</a:t>
            </a:r>
            <a:r>
              <a:rPr lang="en-US" sz="3200" b="1" dirty="0"/>
              <a:t> Speaker—it is what you do!</a:t>
            </a:r>
          </a:p>
          <a:p>
            <a:r>
              <a:rPr lang="en-US" sz="3200" b="1" dirty="0"/>
              <a:t>If you are 1</a:t>
            </a:r>
            <a:r>
              <a:rPr lang="en-US" sz="3200" b="1" baseline="30000" dirty="0"/>
              <a:t>st</a:t>
            </a:r>
            <a:r>
              <a:rPr lang="en-US" sz="3200" b="1" dirty="0"/>
              <a:t> Speaker—you need to adjust your case so it will help bolster the 2</a:t>
            </a:r>
            <a:r>
              <a:rPr lang="en-US" sz="3200" b="1" baseline="30000" dirty="0"/>
              <a:t>nd</a:t>
            </a:r>
            <a:r>
              <a:rPr lang="en-US" sz="3200" b="1" dirty="0"/>
              <a:t> speaker’s responses</a:t>
            </a:r>
          </a:p>
          <a:p>
            <a:r>
              <a:rPr lang="en-US" sz="3200" b="1" dirty="0"/>
              <a:t>If you are 3</a:t>
            </a:r>
            <a:r>
              <a:rPr lang="en-US" sz="3200" b="1" baseline="30000" dirty="0"/>
              <a:t>rd</a:t>
            </a:r>
            <a:r>
              <a:rPr lang="en-US" sz="3200" b="1" dirty="0"/>
              <a:t>/4</a:t>
            </a:r>
            <a:r>
              <a:rPr lang="en-US" sz="3200" b="1" baseline="30000" dirty="0"/>
              <a:t>th</a:t>
            </a:r>
            <a:r>
              <a:rPr lang="en-US" sz="3200" b="1" dirty="0"/>
              <a:t> Speaker—you need to know responding!</a:t>
            </a:r>
          </a:p>
        </p:txBody>
      </p:sp>
    </p:spTree>
    <p:extLst>
      <p:ext uri="{BB962C8B-B14F-4D97-AF65-F5344CB8AC3E}">
        <p14:creationId xmlns:p14="http://schemas.microsoft.com/office/powerpoint/2010/main" val="278105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82" y="284176"/>
            <a:ext cx="11208123" cy="1508760"/>
          </a:xfrm>
        </p:spPr>
        <p:txBody>
          <a:bodyPr/>
          <a:lstStyle/>
          <a:p>
            <a:r>
              <a:rPr lang="en-US" b="1" dirty="0"/>
              <a:t>QUIZ: WHAT DOES THE 2</a:t>
            </a:r>
            <a:r>
              <a:rPr lang="en-US" b="1" baseline="30000" dirty="0"/>
              <a:t>ND</a:t>
            </a:r>
            <a:r>
              <a:rPr lang="en-US" b="1" dirty="0"/>
              <a:t> SPEAKER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b="1" dirty="0"/>
              <a:t>A. Makes a new case</a:t>
            </a:r>
          </a:p>
          <a:p>
            <a:r>
              <a:rPr lang="en-US" sz="3200" b="1" dirty="0"/>
              <a:t>B. Gives a speech asking questions of the other team</a:t>
            </a:r>
          </a:p>
          <a:p>
            <a:r>
              <a:rPr lang="en-US" sz="3200" b="1" dirty="0"/>
              <a:t>C. Responds to the opponent’s case</a:t>
            </a:r>
          </a:p>
          <a:p>
            <a:r>
              <a:rPr lang="en-US" sz="3200" b="1" dirty="0"/>
              <a:t>D. Clicks “like” on the cat with sharp claws picture.</a:t>
            </a:r>
          </a:p>
          <a:p>
            <a:endParaRPr lang="en-US" sz="3200" b="1" dirty="0"/>
          </a:p>
          <a:p>
            <a:r>
              <a:rPr lang="en-US" sz="3900" b="1" dirty="0"/>
              <a:t>The answer is C—Responds to the opponent’s case.</a:t>
            </a:r>
          </a:p>
          <a:p>
            <a:endParaRPr lang="en-US" sz="39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0671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6EB7-CE31-48DC-A64D-B26FC2D2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 tips for responding to arguments</a:t>
            </a:r>
          </a:p>
        </p:txBody>
      </p:sp>
    </p:spTree>
    <p:extLst>
      <p:ext uri="{BB962C8B-B14F-4D97-AF65-F5344CB8AC3E}">
        <p14:creationId xmlns:p14="http://schemas.microsoft.com/office/powerpoint/2010/main" val="206920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OPPOSITES!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1958196"/>
            <a:ext cx="9784080" cy="4899804"/>
          </a:xfrm>
        </p:spPr>
        <p:txBody>
          <a:bodyPr>
            <a:normAutofit/>
          </a:bodyPr>
          <a:lstStyle/>
          <a:p>
            <a:r>
              <a:rPr lang="en-US" sz="3200" b="1" dirty="0"/>
              <a:t>In most cases, say the opposite!</a:t>
            </a:r>
          </a:p>
          <a:p>
            <a:r>
              <a:rPr lang="en-US" sz="3200" b="1" dirty="0"/>
              <a:t>--”They argued zoos have bad habitats”</a:t>
            </a:r>
          </a:p>
          <a:p>
            <a:r>
              <a:rPr lang="en-US" sz="3200" b="1" dirty="0"/>
              <a:t>RESPOND: “NO—zoos have good, improved habitats for the animals.”</a:t>
            </a:r>
          </a:p>
          <a:p>
            <a:r>
              <a:rPr lang="en-US" sz="3200" b="1" dirty="0"/>
              <a:t>NOW YOU TRY IT</a:t>
            </a:r>
          </a:p>
          <a:p>
            <a:r>
              <a:rPr lang="en-US" sz="3200" b="1" i="1" dirty="0"/>
              <a:t>--”They argued social media helps kids research”</a:t>
            </a:r>
          </a:p>
          <a:p>
            <a:r>
              <a:rPr lang="en-US" sz="3200" b="1" i="1" dirty="0"/>
              <a:t>OPPOSITES RESPOND: ________________</a:t>
            </a:r>
            <a:endParaRPr lang="en-US" sz="2000" b="1" i="1" dirty="0"/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8916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WE DO IT BETTER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18" y="1958196"/>
            <a:ext cx="11019864" cy="4899804"/>
          </a:xfrm>
        </p:spPr>
        <p:txBody>
          <a:bodyPr>
            <a:normAutofit/>
          </a:bodyPr>
          <a:lstStyle/>
          <a:p>
            <a:r>
              <a:rPr lang="en-US" sz="3200" b="1" dirty="0"/>
              <a:t>Not disagree? Argue you have a better way</a:t>
            </a:r>
          </a:p>
          <a:p>
            <a:r>
              <a:rPr lang="en-US" sz="3200" b="1" dirty="0"/>
              <a:t>--”They said animals are important to eco-systems”</a:t>
            </a:r>
          </a:p>
          <a:p>
            <a:r>
              <a:rPr lang="en-US" sz="3200" b="1" dirty="0"/>
              <a:t>RESPOND: “YES and Zoos are the best way to help animals in our eco-system.”</a:t>
            </a:r>
          </a:p>
          <a:p>
            <a:r>
              <a:rPr lang="en-US" sz="3200" b="1" dirty="0"/>
              <a:t>NOW YOU TRY IT</a:t>
            </a:r>
          </a:p>
          <a:p>
            <a:r>
              <a:rPr lang="en-US" sz="3200" b="1" i="1" dirty="0"/>
              <a:t>--”They argued social media makes kids happy”</a:t>
            </a:r>
          </a:p>
          <a:p>
            <a:r>
              <a:rPr lang="en-US" sz="2800" b="1" i="1" dirty="0"/>
              <a:t>WE DO IT BETTER RESPOND: ______________________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9023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NOT AS IMPORTANT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28" y="1958196"/>
            <a:ext cx="11450171" cy="4899804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Your goal is to weaken the opponent case and build up your case. So . . . </a:t>
            </a:r>
          </a:p>
          <a:p>
            <a:r>
              <a:rPr lang="en-US" sz="2800" b="1" dirty="0"/>
              <a:t>Show their argument is less important</a:t>
            </a:r>
          </a:p>
          <a:p>
            <a:r>
              <a:rPr lang="en-US" sz="2800" b="1" dirty="0"/>
              <a:t>--”They said animals are fed poor food”</a:t>
            </a:r>
          </a:p>
          <a:p>
            <a:r>
              <a:rPr lang="en-US" sz="2800" b="1" dirty="0"/>
              <a:t>RESPOND: “Zoos do a good job with diets” </a:t>
            </a:r>
          </a:p>
          <a:p>
            <a:r>
              <a:rPr lang="en-US" sz="2800" b="1" dirty="0"/>
              <a:t>“BUT EVEN IF NOT, animal diet is NOT as important as how Zoos protect animals from predators who will kill them in the wild.”</a:t>
            </a:r>
          </a:p>
          <a:p>
            <a:r>
              <a:rPr lang="en-US" sz="2800" b="1" dirty="0"/>
              <a:t>NOW YOU TRY IT</a:t>
            </a:r>
          </a:p>
          <a:p>
            <a:r>
              <a:rPr lang="en-US" sz="2800" b="1" dirty="0"/>
              <a:t>--”They argued social media helps kids learn technology”</a:t>
            </a:r>
          </a:p>
          <a:p>
            <a:r>
              <a:rPr lang="en-US" sz="2800" b="1" dirty="0"/>
              <a:t>NOT AS IMPORTANT RESPOND: 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35814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USE YOUR CASE!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158" y="1958196"/>
            <a:ext cx="11066929" cy="489980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800" b="1" dirty="0"/>
              <a:t>As you think of responses—THINK OF THE ARGUMENTS IN YOUR TEAM’S CASE!!!</a:t>
            </a:r>
          </a:p>
          <a:p>
            <a:r>
              <a:rPr lang="en-US" sz="2800" b="1" dirty="0"/>
              <a:t>Does your case respond to the argument?</a:t>
            </a:r>
          </a:p>
          <a:p>
            <a:r>
              <a:rPr lang="en-US" sz="2800" b="1" dirty="0"/>
              <a:t>--”They said Zoos aren’t good for the economy”</a:t>
            </a:r>
          </a:p>
          <a:p>
            <a:r>
              <a:rPr lang="en-US" sz="2800" b="1" dirty="0"/>
              <a:t>RESPOND: “But we showed in our case that Zoos employ people and pump money into the local businesses. That helps the economy.”</a:t>
            </a:r>
          </a:p>
          <a:p>
            <a:r>
              <a:rPr lang="en-US" sz="2800" b="1" dirty="0"/>
              <a:t>NOW YOU TRY IT</a:t>
            </a:r>
          </a:p>
          <a:p>
            <a:r>
              <a:rPr lang="en-US" sz="2800" b="1" dirty="0"/>
              <a:t>In your case—you argue that social media companies are facing HUGE lawsuits that will cost them a lot of money</a:t>
            </a:r>
          </a:p>
          <a:p>
            <a:r>
              <a:rPr lang="en-US" sz="2800" b="1" dirty="0"/>
              <a:t>“They said social media is a good business model”</a:t>
            </a:r>
          </a:p>
          <a:p>
            <a:r>
              <a:rPr lang="en-US" sz="2800" b="1" i="1" dirty="0"/>
              <a:t>USE YOUR CASE RESPOND: _______________________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3168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NOW LET’S DEBATE . . .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E332F1-571C-41B9-A361-154CEBD83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55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670</TotalTime>
  <Words>453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Tahoma</vt:lpstr>
      <vt:lpstr>Wingdings</vt:lpstr>
      <vt:lpstr>Banded</vt:lpstr>
      <vt:lpstr>IMPROVE SECOND SPEECHES</vt:lpstr>
      <vt:lpstr>Knowing how to do 2nd speeches is important</vt:lpstr>
      <vt:lpstr>QUIZ: WHAT DOES THE 2ND SPEAKER DO?</vt:lpstr>
      <vt:lpstr>4 tips for responding to arguments</vt:lpstr>
      <vt:lpstr>1. OPPOSITES!</vt:lpstr>
      <vt:lpstr>2. WE DO IT BETTER RESPONSE</vt:lpstr>
      <vt:lpstr>3. NOT AS IMPORTANT RESPONSE</vt:lpstr>
      <vt:lpstr>4. USE YOUR CASE! RESPONSE</vt:lpstr>
      <vt:lpstr>NOW LET’S DEBATE . . 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Jim Climb the Mountain</cp:lastModifiedBy>
  <cp:revision>129</cp:revision>
  <dcterms:created xsi:type="dcterms:W3CDTF">2019-10-15T19:44:54Z</dcterms:created>
  <dcterms:modified xsi:type="dcterms:W3CDTF">2022-01-13T06:27:19Z</dcterms:modified>
</cp:coreProperties>
</file>