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79" r:id="rId4"/>
    <p:sldId id="280" r:id="rId5"/>
    <p:sldId id="278" r:id="rId6"/>
    <p:sldId id="272" r:id="rId7"/>
    <p:sldId id="259" r:id="rId8"/>
    <p:sldId id="270" r:id="rId9"/>
    <p:sldId id="258" r:id="rId10"/>
    <p:sldId id="284" r:id="rId11"/>
    <p:sldId id="271" r:id="rId12"/>
    <p:sldId id="273" r:id="rId13"/>
    <p:sldId id="281" r:id="rId14"/>
    <p:sldId id="282" r:id="rId15"/>
    <p:sldId id="274" r:id="rId16"/>
    <p:sldId id="283" r:id="rId17"/>
    <p:sldId id="275" r:id="rId18"/>
    <p:sldId id="285"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04" d="100"/>
          <a:sy n="104" d="100"/>
        </p:scale>
        <p:origin x="101" y="5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415462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219647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22111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2042395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5913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88413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021312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359708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3565203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1/10/2022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9338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90559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F56567-561E-4721-890F-8903BA775420}" type="datetimeFigureOut">
              <a:rPr lang="en-US" smtClean="0"/>
              <a:t>1/10/2022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19368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F56567-561E-4721-890F-8903BA775420}" type="datetimeFigureOut">
              <a:rPr lang="en-US" smtClean="0"/>
              <a:t>1/10/2022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3335252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56567-561E-4721-890F-8903BA775420}" type="datetimeFigureOut">
              <a:rPr lang="en-US" smtClean="0"/>
              <a:t>1/10/2022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636140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93682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1/10/2022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2347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1F56567-561E-4721-890F-8903BA775420}" type="datetimeFigureOut">
              <a:rPr lang="en-US" smtClean="0"/>
              <a:t>1/10/2022</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FD0FE90-3C59-455E-9AA4-B71F6D5FF1C3}" type="slidenum">
              <a:rPr lang="en-US" smtClean="0"/>
              <a:t>‹#›</a:t>
            </a:fld>
            <a:endParaRPr lang="en-US"/>
          </a:p>
        </p:txBody>
      </p:sp>
    </p:spTree>
    <p:extLst>
      <p:ext uri="{BB962C8B-B14F-4D97-AF65-F5344CB8AC3E}">
        <p14:creationId xmlns:p14="http://schemas.microsoft.com/office/powerpoint/2010/main" val="250834418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5795-51CE-408D-8F5B-0B3718941264}"/>
              </a:ext>
            </a:extLst>
          </p:cNvPr>
          <p:cNvSpPr>
            <a:spLocks noGrp="1"/>
          </p:cNvSpPr>
          <p:nvPr>
            <p:ph type="ctrTitle"/>
          </p:nvPr>
        </p:nvSpPr>
        <p:spPr>
          <a:xfrm>
            <a:off x="1390728" y="949230"/>
            <a:ext cx="8915399" cy="2262781"/>
          </a:xfrm>
        </p:spPr>
        <p:txBody>
          <a:bodyPr>
            <a:normAutofit/>
          </a:bodyPr>
          <a:lstStyle/>
          <a:p>
            <a:pPr algn="ctr"/>
            <a:r>
              <a:rPr lang="en-US" b="1" dirty="0"/>
              <a:t>Improving 3</a:t>
            </a:r>
            <a:r>
              <a:rPr lang="en-US" b="1" baseline="30000" dirty="0"/>
              <a:t>rd</a:t>
            </a:r>
            <a:r>
              <a:rPr lang="en-US" b="1" dirty="0"/>
              <a:t>/4</a:t>
            </a:r>
            <a:r>
              <a:rPr lang="en-US" b="1" baseline="30000" dirty="0"/>
              <a:t>th</a:t>
            </a:r>
            <a:r>
              <a:rPr lang="en-US" b="1" dirty="0"/>
              <a:t> Speeches and Impacting</a:t>
            </a:r>
          </a:p>
        </p:txBody>
      </p:sp>
      <p:sp>
        <p:nvSpPr>
          <p:cNvPr id="3" name="Subtitle 2">
            <a:extLst>
              <a:ext uri="{FF2B5EF4-FFF2-40B4-BE49-F238E27FC236}">
                <a16:creationId xmlns:a16="http://schemas.microsoft.com/office/drawing/2014/main" id="{8D2C1442-AEAF-4AC2-B9AB-4620BD813B73}"/>
              </a:ext>
            </a:extLst>
          </p:cNvPr>
          <p:cNvSpPr>
            <a:spLocks noGrp="1"/>
          </p:cNvSpPr>
          <p:nvPr>
            <p:ph type="subTitle" idx="1"/>
          </p:nvPr>
        </p:nvSpPr>
        <p:spPr>
          <a:xfrm>
            <a:off x="1638300" y="3429000"/>
            <a:ext cx="8915399" cy="1126283"/>
          </a:xfrm>
        </p:spPr>
        <p:txBody>
          <a:bodyPr>
            <a:normAutofit/>
          </a:bodyPr>
          <a:lstStyle/>
          <a:p>
            <a:pPr algn="ctr"/>
            <a:r>
              <a:rPr lang="en-US" sz="2800" b="1" dirty="0">
                <a:solidFill>
                  <a:schemeClr val="tx1"/>
                </a:solidFill>
              </a:rPr>
              <a:t>Key to winning Debate Rounds!</a:t>
            </a:r>
          </a:p>
        </p:txBody>
      </p:sp>
    </p:spTree>
    <p:extLst>
      <p:ext uri="{BB962C8B-B14F-4D97-AF65-F5344CB8AC3E}">
        <p14:creationId xmlns:p14="http://schemas.microsoft.com/office/powerpoint/2010/main" val="3899919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b="1" dirty="0"/>
              <a:t>COMPARES</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718187" y="958644"/>
            <a:ext cx="10220631" cy="5729749"/>
          </a:xfrm>
        </p:spPr>
        <p:txBody>
          <a:bodyPr>
            <a:noAutofit/>
          </a:bodyPr>
          <a:lstStyle/>
          <a:p>
            <a:endParaRPr lang="en-US" sz="1400" dirty="0"/>
          </a:p>
          <a:p>
            <a:r>
              <a:rPr lang="en-US" sz="2800" b="1" dirty="0"/>
              <a:t>COMPARES:</a:t>
            </a:r>
            <a:r>
              <a:rPr lang="en-US" sz="2800" dirty="0"/>
              <a:t> Compares your team’s arguments to your opponents.</a:t>
            </a:r>
          </a:p>
          <a:p>
            <a:r>
              <a:rPr lang="en-US" sz="2800" dirty="0" err="1"/>
              <a:t>Eg</a:t>
            </a:r>
            <a:r>
              <a:rPr lang="en-US" sz="2800" dirty="0"/>
              <a:t> We showed Kids depression hits them much harder than any small impact of having fun being on a phone</a:t>
            </a:r>
          </a:p>
          <a:p>
            <a:r>
              <a:rPr lang="en-US" sz="2800" dirty="0" err="1"/>
              <a:t>Eg</a:t>
            </a:r>
            <a:r>
              <a:rPr lang="en-US" sz="2800" dirty="0"/>
              <a:t> We showed Kids’ loss of learning affects them for life—whereas fun on the phone is just a momentary benefit.</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108109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Now: You do it!</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YOU ARE PRO ON THE ZOOS TOPIC</a:t>
            </a:r>
          </a:p>
          <a:p>
            <a:r>
              <a:rPr lang="en-US" sz="2800" dirty="0"/>
              <a:t>You argue animals are mistreated and suffer in zoo cages</a:t>
            </a:r>
          </a:p>
          <a:p>
            <a:r>
              <a:rPr lang="en-US" sz="2800" dirty="0"/>
              <a:t>The con argues zoos are educational for visitors</a:t>
            </a:r>
          </a:p>
          <a:p>
            <a:endParaRPr lang="en-US" sz="2800" dirty="0"/>
          </a:p>
          <a:p>
            <a:r>
              <a:rPr lang="en-US" sz="2800" dirty="0"/>
              <a:t>You’ve got 3 minutes to prepare:</a:t>
            </a:r>
          </a:p>
          <a:p>
            <a:endParaRPr lang="en-US" sz="2800" dirty="0"/>
          </a:p>
          <a:p>
            <a:r>
              <a:rPr lang="en-US" sz="2800" b="1" dirty="0"/>
              <a:t>MATTERS:</a:t>
            </a:r>
            <a:r>
              <a:rPr lang="en-US" sz="2800" dirty="0"/>
              <a:t> Tells the judge why your argument matters.</a:t>
            </a:r>
          </a:p>
          <a:p>
            <a:endParaRPr lang="en-US" sz="2800" dirty="0"/>
          </a:p>
          <a:p>
            <a:r>
              <a:rPr lang="en-US" sz="2800" b="1" dirty="0"/>
              <a:t>COMPARES:</a:t>
            </a:r>
            <a:r>
              <a:rPr lang="en-US" sz="2800" dirty="0"/>
              <a:t> Compares your team’s arguments to your opponents.</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75279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1880420" y="115291"/>
            <a:ext cx="9559220" cy="1280890"/>
          </a:xfrm>
        </p:spPr>
        <p:txBody>
          <a:bodyPr/>
          <a:lstStyle/>
          <a:p>
            <a:r>
              <a:rPr lang="en-US" b="1" dirty="0"/>
              <a:t>3 Additional Ways to Compare Impacts </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Likely</a:t>
            </a:r>
          </a:p>
          <a:p>
            <a:r>
              <a:rPr lang="en-US" sz="2800" b="1" dirty="0"/>
              <a:t>Bigger</a:t>
            </a:r>
          </a:p>
          <a:p>
            <a:r>
              <a:rPr lang="en-US" sz="2800" b="1" dirty="0"/>
              <a:t>Better Argued.</a:t>
            </a:r>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603204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b="1" dirty="0"/>
              <a:t>LIKELY</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LIKELY: </a:t>
            </a:r>
            <a:r>
              <a:rPr lang="en-US" sz="2800" dirty="0"/>
              <a:t>Your impacts are more likely to happen </a:t>
            </a:r>
          </a:p>
          <a:p>
            <a:r>
              <a:rPr lang="en-US" sz="2800" dirty="0"/>
              <a:t>We showed every animal is in some kind of cage and that is demeaning—versus some people might get some educational value out of a zoo.</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335084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b="1" dirty="0"/>
              <a:t>BIGGER</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BIGGER: </a:t>
            </a:r>
            <a:r>
              <a:rPr lang="en-US" sz="2800" dirty="0"/>
              <a:t>Your impacts affect more life and/or affect life more</a:t>
            </a:r>
          </a:p>
          <a:p>
            <a:r>
              <a:rPr lang="en-US" sz="2800" dirty="0"/>
              <a:t>We showed the physical and psychological harm done to the animals in zoos is WAY more than how that affects people learning things.</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4239925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b="1" dirty="0"/>
              <a:t>BETTER ARGUED</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BETTER ARGUED:</a:t>
            </a:r>
            <a:r>
              <a:rPr lang="en-US" sz="2800" dirty="0"/>
              <a:t> You made your argument more strongly.</a:t>
            </a:r>
          </a:p>
          <a:p>
            <a:r>
              <a:rPr lang="en-US" sz="2800" dirty="0"/>
              <a:t>Example 1: We provided 2 reasons the animals suffer—1) mentally from small spaces; 2) body degradation when they aren’t hunting and living their lives as they should. The opposing team didn’t give reasons or facts to back up how educated people would be after going to a zoo.</a:t>
            </a:r>
          </a:p>
          <a:p>
            <a:r>
              <a:rPr lang="en-US" sz="2800" dirty="0"/>
              <a:t> Example 2: We made the case for how animals suffer. Our opponents did not respond. We know animals suffer versus we’ve shown you don’t need to go to the zoo to be educated about animals.</a:t>
            </a:r>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42779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1880420" y="115291"/>
            <a:ext cx="9559220" cy="1280890"/>
          </a:xfrm>
        </p:spPr>
        <p:txBody>
          <a:bodyPr/>
          <a:lstStyle/>
          <a:p>
            <a:r>
              <a:rPr lang="en-US" b="1" dirty="0"/>
              <a:t>REVIEW: 5 WAYS TO IMPACT</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1. Matters</a:t>
            </a:r>
          </a:p>
          <a:p>
            <a:r>
              <a:rPr lang="en-US" sz="2800" b="1" dirty="0"/>
              <a:t>2. Compares</a:t>
            </a:r>
          </a:p>
          <a:p>
            <a:r>
              <a:rPr lang="en-US" sz="2800" b="1" dirty="0"/>
              <a:t>3. Likely</a:t>
            </a:r>
          </a:p>
          <a:p>
            <a:r>
              <a:rPr lang="en-US" sz="2800" b="1" dirty="0"/>
              <a:t>4. Bigger</a:t>
            </a:r>
          </a:p>
          <a:p>
            <a:r>
              <a:rPr lang="en-US" sz="2800" b="1" dirty="0"/>
              <a:t>5. Better Argued.</a:t>
            </a:r>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854770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Now you do it Again!</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AGAIN YOU ARE PRO ON THE ZOOS TOPIC</a:t>
            </a:r>
          </a:p>
          <a:p>
            <a:r>
              <a:rPr lang="en-US" sz="2800" dirty="0"/>
              <a:t>You argue animals are mistreated and suffer in zoo cages; you have studies documenting this; you have an animal expert showing thousands of animals are harmed</a:t>
            </a:r>
          </a:p>
          <a:p>
            <a:r>
              <a:rPr lang="en-US" sz="2800" dirty="0"/>
              <a:t>The con responded that zoos are popular—with many visitors; supported by a zoo official</a:t>
            </a:r>
          </a:p>
          <a:p>
            <a:endParaRPr lang="en-US" sz="1400" dirty="0"/>
          </a:p>
          <a:p>
            <a:r>
              <a:rPr lang="en-US" sz="2800" dirty="0"/>
              <a:t>The con argues zoos are educational for visitors</a:t>
            </a:r>
          </a:p>
          <a:p>
            <a:r>
              <a:rPr lang="en-US" sz="2800" dirty="0"/>
              <a:t>You argue that people can get educated with videos/shows</a:t>
            </a:r>
          </a:p>
          <a:p>
            <a:endParaRPr lang="en-US" sz="1400" dirty="0"/>
          </a:p>
          <a:p>
            <a:r>
              <a:rPr lang="en-US" sz="2800" dirty="0"/>
              <a:t>Now—Matters, Compares, Likely, Bigger, Better Argued.</a:t>
            </a:r>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3435624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1843550" y="1029691"/>
            <a:ext cx="9559220" cy="1280890"/>
          </a:xfrm>
        </p:spPr>
        <p:txBody>
          <a:bodyPr/>
          <a:lstStyle/>
          <a:p>
            <a:r>
              <a:rPr lang="en-US" b="1" dirty="0"/>
              <a:t>NOW—TIME FOR A GREAT DEBATE WHERE YOU PUT THIS INTO PRACTICE!</a:t>
            </a:r>
          </a:p>
        </p:txBody>
      </p:sp>
    </p:spTree>
    <p:extLst>
      <p:ext uri="{BB962C8B-B14F-4D97-AF65-F5344CB8AC3E}">
        <p14:creationId xmlns:p14="http://schemas.microsoft.com/office/powerpoint/2010/main" val="3920867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48866" y="306333"/>
            <a:ext cx="8911687" cy="1280890"/>
          </a:xfrm>
        </p:spPr>
        <p:txBody>
          <a:bodyPr/>
          <a:lstStyle/>
          <a:p>
            <a:r>
              <a:rPr lang="en-US" b="1" dirty="0"/>
              <a:t>Question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a:xfrm>
            <a:off x="2589212" y="1283110"/>
            <a:ext cx="8915400" cy="4628112"/>
          </a:xfrm>
        </p:spPr>
        <p:txBody>
          <a:bodyPr>
            <a:normAutofit/>
          </a:bodyPr>
          <a:lstStyle/>
          <a:p>
            <a:r>
              <a:rPr lang="en-US" sz="2800" dirty="0"/>
              <a:t>Is the third speaker allowed to make new arguments?</a:t>
            </a:r>
          </a:p>
          <a:p>
            <a:r>
              <a:rPr lang="en-US" sz="2800" dirty="0"/>
              <a:t>NO UNLESS . . . Their opponent made a new argument in the previous speech.</a:t>
            </a:r>
          </a:p>
          <a:p>
            <a:endParaRPr lang="en-US" sz="2800" dirty="0"/>
          </a:p>
          <a:p>
            <a:r>
              <a:rPr lang="en-US" sz="2800" dirty="0"/>
              <a:t>So—what does the 3</a:t>
            </a:r>
            <a:r>
              <a:rPr lang="en-US" sz="2800" baseline="30000" dirty="0"/>
              <a:t>rd</a:t>
            </a:r>
            <a:r>
              <a:rPr lang="en-US" sz="2800" dirty="0"/>
              <a:t>/4</a:t>
            </a:r>
            <a:r>
              <a:rPr lang="en-US" sz="2800" baseline="30000" dirty="0"/>
              <a:t>th</a:t>
            </a:r>
            <a:r>
              <a:rPr lang="en-US" sz="2800" dirty="0"/>
              <a:t> speaker need to do?</a:t>
            </a:r>
          </a:p>
          <a:p>
            <a:pPr marL="0" indent="0">
              <a:buNone/>
            </a:pPr>
            <a:endParaRPr lang="en-US" sz="2800" dirty="0"/>
          </a:p>
        </p:txBody>
      </p:sp>
    </p:spTree>
    <p:extLst>
      <p:ext uri="{BB962C8B-B14F-4D97-AF65-F5344CB8AC3E}">
        <p14:creationId xmlns:p14="http://schemas.microsoft.com/office/powerpoint/2010/main" val="279918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11995" y="306333"/>
            <a:ext cx="8911687" cy="836667"/>
          </a:xfrm>
        </p:spPr>
        <p:txBody>
          <a:bodyPr/>
          <a:lstStyle/>
          <a:p>
            <a:r>
              <a:rPr lang="en-US" dirty="0"/>
              <a:t>The 3</a:t>
            </a:r>
            <a:r>
              <a:rPr lang="en-US" baseline="30000" dirty="0"/>
              <a:t>rd</a:t>
            </a:r>
            <a:r>
              <a:rPr lang="en-US" dirty="0"/>
              <a:t>/4</a:t>
            </a:r>
            <a:r>
              <a:rPr lang="en-US" baseline="30000" dirty="0"/>
              <a:t>th</a:t>
            </a:r>
            <a:r>
              <a:rPr lang="en-US" dirty="0"/>
              <a:t> Speaker needs to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a:xfrm>
            <a:off x="2589212" y="1283110"/>
            <a:ext cx="8915400" cy="4628112"/>
          </a:xfrm>
        </p:spPr>
        <p:txBody>
          <a:bodyPr>
            <a:normAutofit/>
          </a:bodyPr>
          <a:lstStyle/>
          <a:p>
            <a:r>
              <a:rPr lang="en-US" sz="2800" dirty="0"/>
              <a:t>Show what your 1</a:t>
            </a:r>
            <a:r>
              <a:rPr lang="en-US" sz="2800" baseline="30000" dirty="0"/>
              <a:t>st</a:t>
            </a:r>
            <a:r>
              <a:rPr lang="en-US" sz="2800" dirty="0"/>
              <a:t> and 2</a:t>
            </a:r>
            <a:r>
              <a:rPr lang="en-US" sz="2800" baseline="30000" dirty="0"/>
              <a:t>nd</a:t>
            </a:r>
            <a:r>
              <a:rPr lang="en-US" sz="2800" dirty="0"/>
              <a:t> speaker partners argued</a:t>
            </a:r>
          </a:p>
          <a:p>
            <a:r>
              <a:rPr lang="en-US" sz="2800" dirty="0"/>
              <a:t>Explain WHY those arguments are stronger than the other teams’ arguments</a:t>
            </a:r>
          </a:p>
          <a:p>
            <a:r>
              <a:rPr lang="en-US" sz="2800" dirty="0"/>
              <a:t>So . . . You start your points with “We showed . . .” and “In Jenny’s first speech, she argued . . .”</a:t>
            </a:r>
          </a:p>
          <a:p>
            <a:r>
              <a:rPr lang="en-US" sz="2800" dirty="0"/>
              <a:t>Let’s do an example . . . </a:t>
            </a:r>
          </a:p>
          <a:p>
            <a:endParaRPr lang="en-US" sz="2800" dirty="0"/>
          </a:p>
          <a:p>
            <a:pPr marL="0" indent="0">
              <a:buNone/>
            </a:pPr>
            <a:endParaRPr lang="en-US" sz="2800" dirty="0"/>
          </a:p>
        </p:txBody>
      </p:sp>
    </p:spTree>
    <p:extLst>
      <p:ext uri="{BB962C8B-B14F-4D97-AF65-F5344CB8AC3E}">
        <p14:creationId xmlns:p14="http://schemas.microsoft.com/office/powerpoint/2010/main" val="551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11995" y="306333"/>
            <a:ext cx="8911687" cy="836667"/>
          </a:xfrm>
        </p:spPr>
        <p:txBody>
          <a:bodyPr/>
          <a:lstStyle/>
          <a:p>
            <a:r>
              <a:rPr lang="en-US" dirty="0"/>
              <a:t>Example 3</a:t>
            </a:r>
            <a:r>
              <a:rPr lang="en-US" baseline="30000" dirty="0"/>
              <a:t>rd</a:t>
            </a:r>
            <a:r>
              <a:rPr lang="en-US" dirty="0"/>
              <a:t>/4</a:t>
            </a:r>
            <a:r>
              <a:rPr lang="en-US" baseline="30000" dirty="0"/>
              <a:t>th</a:t>
            </a:r>
            <a:r>
              <a:rPr lang="en-US" dirty="0"/>
              <a:t> Speaker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a:xfrm>
            <a:off x="2589212" y="1283110"/>
            <a:ext cx="8915400" cy="4628112"/>
          </a:xfrm>
        </p:spPr>
        <p:txBody>
          <a:bodyPr>
            <a:normAutofit lnSpcReduction="10000"/>
          </a:bodyPr>
          <a:lstStyle/>
          <a:p>
            <a:r>
              <a:rPr lang="en-US" sz="2800" dirty="0"/>
              <a:t>You are the 3</a:t>
            </a:r>
            <a:r>
              <a:rPr lang="en-US" sz="2800" baseline="30000" dirty="0"/>
              <a:t>rd</a:t>
            </a:r>
            <a:r>
              <a:rPr lang="en-US" sz="2800" dirty="0"/>
              <a:t> Pro Speaker</a:t>
            </a:r>
          </a:p>
          <a:p>
            <a:r>
              <a:rPr lang="en-US" sz="2800" dirty="0"/>
              <a:t>Sean, your partner, 1</a:t>
            </a:r>
            <a:r>
              <a:rPr lang="en-US" sz="2800" baseline="30000" dirty="0"/>
              <a:t>st</a:t>
            </a:r>
            <a:r>
              <a:rPr lang="en-US" sz="2800" dirty="0"/>
              <a:t> Pro, argued animals are fed bad diets at zoos and cited a study showing most zoos don’t do that good of a job with diets and the animals aren’t very healthy as a result—in some cases, they are in bad shape.</a:t>
            </a:r>
          </a:p>
          <a:p>
            <a:r>
              <a:rPr lang="en-US" sz="2800" dirty="0"/>
              <a:t>The con responded that zoos have good habitats for the animals</a:t>
            </a:r>
          </a:p>
          <a:p>
            <a:endParaRPr lang="en-US" sz="2800" dirty="0"/>
          </a:p>
          <a:p>
            <a:r>
              <a:rPr lang="en-US" sz="2800" b="1" dirty="0"/>
              <a:t>Now—you are 3</a:t>
            </a:r>
            <a:r>
              <a:rPr lang="en-US" sz="2800" b="1" baseline="30000" dirty="0"/>
              <a:t>rd</a:t>
            </a:r>
            <a:r>
              <a:rPr lang="en-US" sz="2800" b="1" dirty="0"/>
              <a:t>/4</a:t>
            </a:r>
            <a:r>
              <a:rPr lang="en-US" sz="2800" b="1" baseline="30000" dirty="0"/>
              <a:t>th</a:t>
            </a:r>
            <a:r>
              <a:rPr lang="en-US" sz="2800" b="1" dirty="0"/>
              <a:t> speaker on this issue. Do it!</a:t>
            </a:r>
          </a:p>
          <a:p>
            <a:endParaRPr lang="en-US" sz="2800" dirty="0"/>
          </a:p>
          <a:p>
            <a:pPr marL="0" indent="0">
              <a:buNone/>
            </a:pPr>
            <a:endParaRPr lang="en-US" sz="2800" dirty="0"/>
          </a:p>
        </p:txBody>
      </p:sp>
    </p:spTree>
    <p:extLst>
      <p:ext uri="{BB962C8B-B14F-4D97-AF65-F5344CB8AC3E}">
        <p14:creationId xmlns:p14="http://schemas.microsoft.com/office/powerpoint/2010/main" val="2373156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41492" y="306333"/>
            <a:ext cx="8911687" cy="866164"/>
          </a:xfrm>
        </p:spPr>
        <p:txBody>
          <a:bodyPr/>
          <a:lstStyle/>
          <a:p>
            <a:r>
              <a:rPr lang="en-US" b="1" dirty="0"/>
              <a:t>Question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a:xfrm>
            <a:off x="2341492" y="1283110"/>
            <a:ext cx="9457218" cy="4628112"/>
          </a:xfrm>
        </p:spPr>
        <p:txBody>
          <a:bodyPr>
            <a:normAutofit/>
          </a:bodyPr>
          <a:lstStyle/>
          <a:p>
            <a:r>
              <a:rPr lang="en-US" sz="2800" dirty="0"/>
              <a:t>What is a REALLY important thing for debaters to do in the 3</a:t>
            </a:r>
            <a:r>
              <a:rPr lang="en-US" sz="2800" baseline="30000" dirty="0"/>
              <a:t>rd</a:t>
            </a:r>
            <a:r>
              <a:rPr lang="en-US" sz="2800" dirty="0"/>
              <a:t>/4</a:t>
            </a:r>
            <a:r>
              <a:rPr lang="en-US" sz="2800" baseline="30000" dirty="0"/>
              <a:t>th</a:t>
            </a:r>
            <a:r>
              <a:rPr lang="en-US" sz="2800" dirty="0"/>
              <a:t> speech (but also in earlier speeches)?</a:t>
            </a:r>
          </a:p>
          <a:p>
            <a:endParaRPr lang="en-US" sz="2800" dirty="0"/>
          </a:p>
          <a:p>
            <a:r>
              <a:rPr lang="en-US" sz="2800" b="1" dirty="0"/>
              <a:t>WEIGH IMPACTS!</a:t>
            </a:r>
          </a:p>
          <a:p>
            <a:pPr marL="0" indent="0">
              <a:buNone/>
            </a:pPr>
            <a:endParaRPr lang="en-US" sz="2800" dirty="0"/>
          </a:p>
        </p:txBody>
      </p:sp>
    </p:spTree>
    <p:extLst>
      <p:ext uri="{BB962C8B-B14F-4D97-AF65-F5344CB8AC3E}">
        <p14:creationId xmlns:p14="http://schemas.microsoft.com/office/powerpoint/2010/main" val="2145771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41492" y="615232"/>
            <a:ext cx="8911687" cy="1280890"/>
          </a:xfrm>
        </p:spPr>
        <p:txBody>
          <a:bodyPr/>
          <a:lstStyle/>
          <a:p>
            <a:r>
              <a:rPr lang="en-US" dirty="0"/>
              <a:t>Impacts are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p:txBody>
          <a:bodyPr>
            <a:normAutofit/>
          </a:bodyPr>
          <a:lstStyle/>
          <a:p>
            <a:r>
              <a:rPr lang="en-US" sz="2800" dirty="0"/>
              <a:t>The importance of your arguments</a:t>
            </a:r>
          </a:p>
          <a:p>
            <a:endParaRPr lang="en-US" sz="2800" dirty="0"/>
          </a:p>
          <a:p>
            <a:r>
              <a:rPr lang="en-US" sz="2800" dirty="0"/>
              <a:t>They show why your arguments are stronger reasons than your opponents’ arguments.</a:t>
            </a:r>
          </a:p>
          <a:p>
            <a:pPr marL="0" indent="0">
              <a:buNone/>
            </a:pPr>
            <a:endParaRPr lang="en-US" sz="2800" dirty="0"/>
          </a:p>
        </p:txBody>
      </p:sp>
    </p:spTree>
    <p:extLst>
      <p:ext uri="{BB962C8B-B14F-4D97-AF65-F5344CB8AC3E}">
        <p14:creationId xmlns:p14="http://schemas.microsoft.com/office/powerpoint/2010/main" val="226334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E64B-3249-49A3-B6F8-215A071814B5}"/>
              </a:ext>
            </a:extLst>
          </p:cNvPr>
          <p:cNvSpPr>
            <a:spLocks noGrp="1"/>
          </p:cNvSpPr>
          <p:nvPr>
            <p:ph type="title"/>
          </p:nvPr>
        </p:nvSpPr>
        <p:spPr/>
        <p:txBody>
          <a:bodyPr/>
          <a:lstStyle/>
          <a:p>
            <a:r>
              <a:rPr lang="en-US" dirty="0"/>
              <a:t>Economic versus Life/Safety Impacts</a:t>
            </a:r>
          </a:p>
        </p:txBody>
      </p:sp>
      <p:sp>
        <p:nvSpPr>
          <p:cNvPr id="3" name="Content Placeholder 2">
            <a:extLst>
              <a:ext uri="{FF2B5EF4-FFF2-40B4-BE49-F238E27FC236}">
                <a16:creationId xmlns:a16="http://schemas.microsoft.com/office/drawing/2014/main" id="{B808047D-D45A-4A13-A4A3-6D2AE5EC0A14}"/>
              </a:ext>
            </a:extLst>
          </p:cNvPr>
          <p:cNvSpPr>
            <a:spLocks noGrp="1"/>
          </p:cNvSpPr>
          <p:nvPr>
            <p:ph idx="1"/>
          </p:nvPr>
        </p:nvSpPr>
        <p:spPr>
          <a:xfrm>
            <a:off x="2589212" y="1540189"/>
            <a:ext cx="8915400" cy="3777622"/>
          </a:xfrm>
        </p:spPr>
        <p:txBody>
          <a:bodyPr>
            <a:noAutofit/>
          </a:bodyPr>
          <a:lstStyle/>
          <a:p>
            <a:r>
              <a:rPr lang="en-US" sz="2800" dirty="0"/>
              <a:t>Teams might argue Economic Impacts (Jobs, Poverty, Growth)</a:t>
            </a:r>
          </a:p>
          <a:p>
            <a:endParaRPr lang="en-US" sz="2800" dirty="0"/>
          </a:p>
          <a:p>
            <a:r>
              <a:rPr lang="en-US" sz="2800" dirty="0"/>
              <a:t>Teams might argue Safety/Life Impacts (Illness, Death, Injury)</a:t>
            </a:r>
          </a:p>
          <a:p>
            <a:endParaRPr lang="en-US" sz="2800" dirty="0"/>
          </a:p>
          <a:p>
            <a:r>
              <a:rPr lang="en-US" sz="2800" dirty="0"/>
              <a:t>How would you compare the impacts of economic suffering versus illness and death during Covid-19?</a:t>
            </a:r>
          </a:p>
        </p:txBody>
      </p:sp>
    </p:spTree>
    <p:extLst>
      <p:ext uri="{BB962C8B-B14F-4D97-AF65-F5344CB8AC3E}">
        <p14:creationId xmlns:p14="http://schemas.microsoft.com/office/powerpoint/2010/main" val="266804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E64B-3249-49A3-B6F8-215A071814B5}"/>
              </a:ext>
            </a:extLst>
          </p:cNvPr>
          <p:cNvSpPr>
            <a:spLocks noGrp="1"/>
          </p:cNvSpPr>
          <p:nvPr>
            <p:ph type="title"/>
          </p:nvPr>
        </p:nvSpPr>
        <p:spPr/>
        <p:txBody>
          <a:bodyPr/>
          <a:lstStyle/>
          <a:p>
            <a:r>
              <a:rPr lang="en-US" dirty="0"/>
              <a:t>Other Impact Comparisons</a:t>
            </a:r>
          </a:p>
        </p:txBody>
      </p:sp>
      <p:sp>
        <p:nvSpPr>
          <p:cNvPr id="3" name="Content Placeholder 2">
            <a:extLst>
              <a:ext uri="{FF2B5EF4-FFF2-40B4-BE49-F238E27FC236}">
                <a16:creationId xmlns:a16="http://schemas.microsoft.com/office/drawing/2014/main" id="{B808047D-D45A-4A13-A4A3-6D2AE5EC0A14}"/>
              </a:ext>
            </a:extLst>
          </p:cNvPr>
          <p:cNvSpPr>
            <a:spLocks noGrp="1"/>
          </p:cNvSpPr>
          <p:nvPr>
            <p:ph idx="1"/>
          </p:nvPr>
        </p:nvSpPr>
        <p:spPr/>
        <p:txBody>
          <a:bodyPr>
            <a:noAutofit/>
          </a:bodyPr>
          <a:lstStyle/>
          <a:p>
            <a:r>
              <a:rPr lang="en-US" sz="2800" dirty="0"/>
              <a:t>Economy versus the Environment</a:t>
            </a:r>
          </a:p>
          <a:p>
            <a:r>
              <a:rPr lang="en-US" sz="2800" dirty="0"/>
              <a:t>Freedom versus Safety/Lives</a:t>
            </a:r>
          </a:p>
          <a:p>
            <a:r>
              <a:rPr lang="en-US" sz="2800" dirty="0"/>
              <a:t>Learning versus Fun</a:t>
            </a:r>
          </a:p>
          <a:p>
            <a:r>
              <a:rPr lang="en-US" sz="2800" dirty="0"/>
              <a:t>How about on the topic for today?</a:t>
            </a:r>
          </a:p>
          <a:p>
            <a:endParaRPr lang="en-US" sz="2800" dirty="0"/>
          </a:p>
          <a:p>
            <a:r>
              <a:rPr lang="en-US" sz="2800" b="1" dirty="0"/>
              <a:t>LET’S LOOK AT 2 KEY ASPECTS OF IMPACTING . . .</a:t>
            </a:r>
          </a:p>
        </p:txBody>
      </p:sp>
    </p:spTree>
    <p:extLst>
      <p:ext uri="{BB962C8B-B14F-4D97-AF65-F5344CB8AC3E}">
        <p14:creationId xmlns:p14="http://schemas.microsoft.com/office/powerpoint/2010/main" val="75584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b="1" dirty="0"/>
              <a:t>MATTERS</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718187" y="1209368"/>
            <a:ext cx="10220631" cy="5479025"/>
          </a:xfrm>
        </p:spPr>
        <p:txBody>
          <a:bodyPr>
            <a:noAutofit/>
          </a:bodyPr>
          <a:lstStyle/>
          <a:p>
            <a:r>
              <a:rPr lang="en-US" sz="2800" b="1" dirty="0"/>
              <a:t>MATTERS:</a:t>
            </a:r>
            <a:r>
              <a:rPr lang="en-US" sz="2800" dirty="0"/>
              <a:t> Tells the judge why your argument matters.</a:t>
            </a:r>
          </a:p>
          <a:p>
            <a:r>
              <a:rPr lang="en-US" sz="2800" dirty="0" err="1"/>
              <a:t>Eg</a:t>
            </a:r>
            <a:r>
              <a:rPr lang="en-US" sz="2800" dirty="0"/>
              <a:t> We showed 1000s of kids get depressed</a:t>
            </a:r>
          </a:p>
          <a:p>
            <a:r>
              <a:rPr lang="en-US" sz="2800" dirty="0" err="1"/>
              <a:t>Eg</a:t>
            </a:r>
            <a:r>
              <a:rPr lang="en-US" sz="2800" dirty="0"/>
              <a:t> We showed studies show kids’ learning is hurt and that those kids’ futures is hurt without that learning</a:t>
            </a:r>
          </a:p>
          <a:p>
            <a:endParaRPr lang="en-US" sz="14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3934884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154</TotalTime>
  <Words>825</Words>
  <Application>Microsoft Office PowerPoint</Application>
  <PresentationFormat>Widescreen</PresentationFormat>
  <Paragraphs>108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Wingdings 3</vt:lpstr>
      <vt:lpstr>Wisp</vt:lpstr>
      <vt:lpstr>Improving 3rd/4th Speeches and Impacting</vt:lpstr>
      <vt:lpstr>Question . . . </vt:lpstr>
      <vt:lpstr>The 3rd/4th Speaker needs to . . . </vt:lpstr>
      <vt:lpstr>Example 3rd/4th Speaker . . . </vt:lpstr>
      <vt:lpstr>Question . . . </vt:lpstr>
      <vt:lpstr>Impacts are . . . </vt:lpstr>
      <vt:lpstr>Economic versus Life/Safety Impacts</vt:lpstr>
      <vt:lpstr>Other Impact Comparisons</vt:lpstr>
      <vt:lpstr>MATTERS</vt:lpstr>
      <vt:lpstr>COMPARES</vt:lpstr>
      <vt:lpstr>Now: You do it!</vt:lpstr>
      <vt:lpstr>3 Additional Ways to Compare Impacts </vt:lpstr>
      <vt:lpstr>LIKELY</vt:lpstr>
      <vt:lpstr>BIGGER</vt:lpstr>
      <vt:lpstr>BETTER ARGUED</vt:lpstr>
      <vt:lpstr>REVIEW: 5 WAYS TO IMPACT</vt:lpstr>
      <vt:lpstr>Now you do it Again!</vt:lpstr>
      <vt:lpstr>NOW—TIME FOR A GREAT DEBATE WHERE YOU PUT THIS INTO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Badgley</dc:creator>
  <cp:lastModifiedBy>Jim Climb the Mountain</cp:lastModifiedBy>
  <cp:revision>45</cp:revision>
  <dcterms:created xsi:type="dcterms:W3CDTF">2021-07-18T22:00:33Z</dcterms:created>
  <dcterms:modified xsi:type="dcterms:W3CDTF">2022-01-10T20:23:53Z</dcterms:modified>
</cp:coreProperties>
</file>