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72" r:id="rId4"/>
    <p:sldId id="259" r:id="rId5"/>
    <p:sldId id="270" r:id="rId6"/>
    <p:sldId id="258" r:id="rId7"/>
    <p:sldId id="277" r:id="rId8"/>
    <p:sldId id="276" r:id="rId9"/>
    <p:sldId id="271" r:id="rId10"/>
    <p:sldId id="273" r:id="rId11"/>
    <p:sldId id="274" r:id="rId12"/>
    <p:sldId id="275" r:id="rId13"/>
    <p:sldId id="265" r:id="rId14"/>
    <p:sldId id="260" r:id="rId15"/>
    <p:sldId id="261" r:id="rId16"/>
    <p:sldId id="262" r:id="rId17"/>
    <p:sldId id="263" r:id="rId18"/>
    <p:sldId id="278" r:id="rId19"/>
    <p:sldId id="266" r:id="rId20"/>
    <p:sldId id="269" r:id="rId21"/>
    <p:sldId id="267" r:id="rId22"/>
    <p:sldId id="279"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441A9FD-058C-46AB-B1B8-45F662DA1435}" v="2" dt="2021-07-18T22:02:12.16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56" d="100"/>
          <a:sy n="156" d="100"/>
        </p:scale>
        <p:origin x="128" y="3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lie Badgley" userId="20cbebea696d2f69" providerId="LiveId" clId="{3441A9FD-058C-46AB-B1B8-45F662DA1435}"/>
    <pc:docChg chg="custSel addSld modSld">
      <pc:chgData name="Julie Badgley" userId="20cbebea696d2f69" providerId="LiveId" clId="{3441A9FD-058C-46AB-B1B8-45F662DA1435}" dt="2021-07-18T22:59:59.193" v="2992" actId="5793"/>
      <pc:docMkLst>
        <pc:docMk/>
      </pc:docMkLst>
      <pc:sldChg chg="modSp mod">
        <pc:chgData name="Julie Badgley" userId="20cbebea696d2f69" providerId="LiveId" clId="{3441A9FD-058C-46AB-B1B8-45F662DA1435}" dt="2021-07-18T22:03:04.174" v="39" actId="20577"/>
        <pc:sldMkLst>
          <pc:docMk/>
          <pc:sldMk cId="3899919505" sldId="256"/>
        </pc:sldMkLst>
        <pc:spChg chg="mod">
          <ac:chgData name="Julie Badgley" userId="20cbebea696d2f69" providerId="LiveId" clId="{3441A9FD-058C-46AB-B1B8-45F662DA1435}" dt="2021-07-18T22:02:46.374" v="11" actId="1076"/>
          <ac:spMkLst>
            <pc:docMk/>
            <pc:sldMk cId="3899919505" sldId="256"/>
            <ac:spMk id="2" creationId="{9CC25795-51CE-408D-8F5B-0B3718941264}"/>
          </ac:spMkLst>
        </pc:spChg>
        <pc:spChg chg="mod">
          <ac:chgData name="Julie Badgley" userId="20cbebea696d2f69" providerId="LiveId" clId="{3441A9FD-058C-46AB-B1B8-45F662DA1435}" dt="2021-07-18T22:03:04.174" v="39" actId="20577"/>
          <ac:spMkLst>
            <pc:docMk/>
            <pc:sldMk cId="3899919505" sldId="256"/>
            <ac:spMk id="3" creationId="{8D2C1442-AEAF-4AC2-B9AB-4620BD813B73}"/>
          </ac:spMkLst>
        </pc:spChg>
      </pc:sldChg>
      <pc:sldChg chg="modSp new mod">
        <pc:chgData name="Julie Badgley" userId="20cbebea696d2f69" providerId="LiveId" clId="{3441A9FD-058C-46AB-B1B8-45F662DA1435}" dt="2021-07-18T22:10:25.668" v="544" actId="1076"/>
        <pc:sldMkLst>
          <pc:docMk/>
          <pc:sldMk cId="2799189538" sldId="257"/>
        </pc:sldMkLst>
        <pc:spChg chg="mod">
          <ac:chgData name="Julie Badgley" userId="20cbebea696d2f69" providerId="LiveId" clId="{3441A9FD-058C-46AB-B1B8-45F662DA1435}" dt="2021-07-18T22:10:25.668" v="544" actId="1076"/>
          <ac:spMkLst>
            <pc:docMk/>
            <pc:sldMk cId="2799189538" sldId="257"/>
            <ac:spMk id="2" creationId="{5E24A2E9-C0D0-4515-9DDD-0C41E88E6DCB}"/>
          </ac:spMkLst>
        </pc:spChg>
        <pc:spChg chg="mod">
          <ac:chgData name="Julie Badgley" userId="20cbebea696d2f69" providerId="LiveId" clId="{3441A9FD-058C-46AB-B1B8-45F662DA1435}" dt="2021-07-18T22:05:24.480" v="167" actId="5793"/>
          <ac:spMkLst>
            <pc:docMk/>
            <pc:sldMk cId="2799189538" sldId="257"/>
            <ac:spMk id="3" creationId="{19560D90-594B-41E3-8DB0-F3D822D4438A}"/>
          </ac:spMkLst>
        </pc:spChg>
      </pc:sldChg>
      <pc:sldChg chg="modSp new mod">
        <pc:chgData name="Julie Badgley" userId="20cbebea696d2f69" providerId="LiveId" clId="{3441A9FD-058C-46AB-B1B8-45F662DA1435}" dt="2021-07-18T22:09:59.983" v="533" actId="20577"/>
        <pc:sldMkLst>
          <pc:docMk/>
          <pc:sldMk cId="3934884327" sldId="258"/>
        </pc:sldMkLst>
        <pc:spChg chg="mod">
          <ac:chgData name="Julie Badgley" userId="20cbebea696d2f69" providerId="LiveId" clId="{3441A9FD-058C-46AB-B1B8-45F662DA1435}" dt="2021-07-18T22:06:02.532" v="201" actId="20577"/>
          <ac:spMkLst>
            <pc:docMk/>
            <pc:sldMk cId="3934884327" sldId="258"/>
            <ac:spMk id="2" creationId="{6659E364-637B-4869-9195-BED191E6410E}"/>
          </ac:spMkLst>
        </pc:spChg>
        <pc:spChg chg="mod">
          <ac:chgData name="Julie Badgley" userId="20cbebea696d2f69" providerId="LiveId" clId="{3441A9FD-058C-46AB-B1B8-45F662DA1435}" dt="2021-07-18T22:09:59.983" v="533" actId="20577"/>
          <ac:spMkLst>
            <pc:docMk/>
            <pc:sldMk cId="3934884327" sldId="258"/>
            <ac:spMk id="3" creationId="{D78D02A7-898C-4415-90C9-4C84CEEB9B06}"/>
          </ac:spMkLst>
        </pc:spChg>
      </pc:sldChg>
      <pc:sldChg chg="modSp new mod">
        <pc:chgData name="Julie Badgley" userId="20cbebea696d2f69" providerId="LiveId" clId="{3441A9FD-058C-46AB-B1B8-45F662DA1435}" dt="2021-07-18T22:53:22.518" v="2893" actId="20577"/>
        <pc:sldMkLst>
          <pc:docMk/>
          <pc:sldMk cId="2668046068" sldId="259"/>
        </pc:sldMkLst>
        <pc:spChg chg="mod">
          <ac:chgData name="Julie Badgley" userId="20cbebea696d2f69" providerId="LiveId" clId="{3441A9FD-058C-46AB-B1B8-45F662DA1435}" dt="2021-07-18T22:10:08.869" v="542" actId="20577"/>
          <ac:spMkLst>
            <pc:docMk/>
            <pc:sldMk cId="2668046068" sldId="259"/>
            <ac:spMk id="2" creationId="{913DE64B-3249-49A3-B6F8-215A071814B5}"/>
          </ac:spMkLst>
        </pc:spChg>
        <pc:spChg chg="mod">
          <ac:chgData name="Julie Badgley" userId="20cbebea696d2f69" providerId="LiveId" clId="{3441A9FD-058C-46AB-B1B8-45F662DA1435}" dt="2021-07-18T22:53:22.518" v="2893" actId="20577"/>
          <ac:spMkLst>
            <pc:docMk/>
            <pc:sldMk cId="2668046068" sldId="259"/>
            <ac:spMk id="3" creationId="{B808047D-D45A-4A13-A4A3-6D2AE5EC0A14}"/>
          </ac:spMkLst>
        </pc:spChg>
      </pc:sldChg>
      <pc:sldChg chg="modSp new mod">
        <pc:chgData name="Julie Badgley" userId="20cbebea696d2f69" providerId="LiveId" clId="{3441A9FD-058C-46AB-B1B8-45F662DA1435}" dt="2021-07-18T22:55:38.534" v="2899" actId="20577"/>
        <pc:sldMkLst>
          <pc:docMk/>
          <pc:sldMk cId="3050558702" sldId="260"/>
        </pc:sldMkLst>
        <pc:spChg chg="mod">
          <ac:chgData name="Julie Badgley" userId="20cbebea696d2f69" providerId="LiveId" clId="{3441A9FD-058C-46AB-B1B8-45F662DA1435}" dt="2021-07-18T22:18:09.707" v="888" actId="20577"/>
          <ac:spMkLst>
            <pc:docMk/>
            <pc:sldMk cId="3050558702" sldId="260"/>
            <ac:spMk id="2" creationId="{09A83A06-F179-4D72-9EF9-4AB99815D769}"/>
          </ac:spMkLst>
        </pc:spChg>
        <pc:spChg chg="mod">
          <ac:chgData name="Julie Badgley" userId="20cbebea696d2f69" providerId="LiveId" clId="{3441A9FD-058C-46AB-B1B8-45F662DA1435}" dt="2021-07-18T22:55:38.534" v="2899" actId="20577"/>
          <ac:spMkLst>
            <pc:docMk/>
            <pc:sldMk cId="3050558702" sldId="260"/>
            <ac:spMk id="3" creationId="{6BD8F485-C349-4F38-92B2-A04EA38593ED}"/>
          </ac:spMkLst>
        </pc:spChg>
      </pc:sldChg>
      <pc:sldChg chg="modSp new mod">
        <pc:chgData name="Julie Badgley" userId="20cbebea696d2f69" providerId="LiveId" clId="{3441A9FD-058C-46AB-B1B8-45F662DA1435}" dt="2021-07-18T22:34:43.151" v="1608" actId="20577"/>
        <pc:sldMkLst>
          <pc:docMk/>
          <pc:sldMk cId="2368323255" sldId="261"/>
        </pc:sldMkLst>
        <pc:spChg chg="mod">
          <ac:chgData name="Julie Badgley" userId="20cbebea696d2f69" providerId="LiveId" clId="{3441A9FD-058C-46AB-B1B8-45F662DA1435}" dt="2021-07-18T22:23:52.082" v="1308" actId="313"/>
          <ac:spMkLst>
            <pc:docMk/>
            <pc:sldMk cId="2368323255" sldId="261"/>
            <ac:spMk id="2" creationId="{16208091-3FE0-4005-B826-188B651BC543}"/>
          </ac:spMkLst>
        </pc:spChg>
        <pc:spChg chg="mod">
          <ac:chgData name="Julie Badgley" userId="20cbebea696d2f69" providerId="LiveId" clId="{3441A9FD-058C-46AB-B1B8-45F662DA1435}" dt="2021-07-18T22:34:43.151" v="1608" actId="20577"/>
          <ac:spMkLst>
            <pc:docMk/>
            <pc:sldMk cId="2368323255" sldId="261"/>
            <ac:spMk id="3" creationId="{2B67FB7C-5CFD-4AFD-859C-E39282FC4389}"/>
          </ac:spMkLst>
        </pc:spChg>
      </pc:sldChg>
      <pc:sldChg chg="modSp new mod">
        <pc:chgData name="Julie Badgley" userId="20cbebea696d2f69" providerId="LiveId" clId="{3441A9FD-058C-46AB-B1B8-45F662DA1435}" dt="2021-07-18T22:46:04.100" v="2641" actId="20577"/>
        <pc:sldMkLst>
          <pc:docMk/>
          <pc:sldMk cId="602423919" sldId="262"/>
        </pc:sldMkLst>
        <pc:spChg chg="mod">
          <ac:chgData name="Julie Badgley" userId="20cbebea696d2f69" providerId="LiveId" clId="{3441A9FD-058C-46AB-B1B8-45F662DA1435}" dt="2021-07-18T22:35:04.489" v="1647" actId="313"/>
          <ac:spMkLst>
            <pc:docMk/>
            <pc:sldMk cId="602423919" sldId="262"/>
            <ac:spMk id="2" creationId="{61551214-5ED7-48F9-9706-86BE358E0591}"/>
          </ac:spMkLst>
        </pc:spChg>
        <pc:spChg chg="mod">
          <ac:chgData name="Julie Badgley" userId="20cbebea696d2f69" providerId="LiveId" clId="{3441A9FD-058C-46AB-B1B8-45F662DA1435}" dt="2021-07-18T22:46:04.100" v="2641" actId="20577"/>
          <ac:spMkLst>
            <pc:docMk/>
            <pc:sldMk cId="602423919" sldId="262"/>
            <ac:spMk id="3" creationId="{6DC2A713-9144-4347-B435-9F3575207F56}"/>
          </ac:spMkLst>
        </pc:spChg>
      </pc:sldChg>
      <pc:sldChg chg="modSp new mod">
        <pc:chgData name="Julie Badgley" userId="20cbebea696d2f69" providerId="LiveId" clId="{3441A9FD-058C-46AB-B1B8-45F662DA1435}" dt="2021-07-18T22:41:54.775" v="2338" actId="20577"/>
        <pc:sldMkLst>
          <pc:docMk/>
          <pc:sldMk cId="135804601" sldId="263"/>
        </pc:sldMkLst>
        <pc:spChg chg="mod">
          <ac:chgData name="Julie Badgley" userId="20cbebea696d2f69" providerId="LiveId" clId="{3441A9FD-058C-46AB-B1B8-45F662DA1435}" dt="2021-07-18T22:39:39.038" v="2028" actId="20577"/>
          <ac:spMkLst>
            <pc:docMk/>
            <pc:sldMk cId="135804601" sldId="263"/>
            <ac:spMk id="2" creationId="{030BE73C-4FAE-4A39-B635-EC018575CCD9}"/>
          </ac:spMkLst>
        </pc:spChg>
        <pc:spChg chg="mod">
          <ac:chgData name="Julie Badgley" userId="20cbebea696d2f69" providerId="LiveId" clId="{3441A9FD-058C-46AB-B1B8-45F662DA1435}" dt="2021-07-18T22:41:54.775" v="2338" actId="20577"/>
          <ac:spMkLst>
            <pc:docMk/>
            <pc:sldMk cId="135804601" sldId="263"/>
            <ac:spMk id="3" creationId="{DD02F340-297E-4E00-A165-F846DE9B9D21}"/>
          </ac:spMkLst>
        </pc:spChg>
      </pc:sldChg>
      <pc:sldChg chg="modSp new mod">
        <pc:chgData name="Julie Badgley" userId="20cbebea696d2f69" providerId="LiveId" clId="{3441A9FD-058C-46AB-B1B8-45F662DA1435}" dt="2021-07-18T22:59:59.193" v="2992" actId="5793"/>
        <pc:sldMkLst>
          <pc:docMk/>
          <pc:sldMk cId="2300876629" sldId="264"/>
        </pc:sldMkLst>
        <pc:spChg chg="mod">
          <ac:chgData name="Julie Badgley" userId="20cbebea696d2f69" providerId="LiveId" clId="{3441A9FD-058C-46AB-B1B8-45F662DA1435}" dt="2021-07-18T22:42:54.352" v="2353" actId="20577"/>
          <ac:spMkLst>
            <pc:docMk/>
            <pc:sldMk cId="2300876629" sldId="264"/>
            <ac:spMk id="2" creationId="{773847A9-D9A0-4247-BC7E-E6D7F61817B2}"/>
          </ac:spMkLst>
        </pc:spChg>
        <pc:spChg chg="mod">
          <ac:chgData name="Julie Badgley" userId="20cbebea696d2f69" providerId="LiveId" clId="{3441A9FD-058C-46AB-B1B8-45F662DA1435}" dt="2021-07-18T22:59:59.193" v="2992" actId="5793"/>
          <ac:spMkLst>
            <pc:docMk/>
            <pc:sldMk cId="2300876629" sldId="264"/>
            <ac:spMk id="3" creationId="{CF28E7E0-7A2A-45C0-A62E-1D7F08E6B7C8}"/>
          </ac:spMkLst>
        </pc:spChg>
      </pc:sldChg>
      <pc:sldChg chg="modSp new mod">
        <pc:chgData name="Julie Badgley" userId="20cbebea696d2f69" providerId="LiveId" clId="{3441A9FD-058C-46AB-B1B8-45F662DA1435}" dt="2021-07-18T22:39:01.573" v="1993" actId="20577"/>
        <pc:sldMkLst>
          <pc:docMk/>
          <pc:sldMk cId="3208585104" sldId="265"/>
        </pc:sldMkLst>
        <pc:spChg chg="mod">
          <ac:chgData name="Julie Badgley" userId="20cbebea696d2f69" providerId="LiveId" clId="{3441A9FD-058C-46AB-B1B8-45F662DA1435}" dt="2021-07-18T22:36:04.386" v="1670" actId="20577"/>
          <ac:spMkLst>
            <pc:docMk/>
            <pc:sldMk cId="3208585104" sldId="265"/>
            <ac:spMk id="2" creationId="{87D86EF4-9819-4EDC-ACE0-DFB4A097A3DA}"/>
          </ac:spMkLst>
        </pc:spChg>
        <pc:spChg chg="mod">
          <ac:chgData name="Julie Badgley" userId="20cbebea696d2f69" providerId="LiveId" clId="{3441A9FD-058C-46AB-B1B8-45F662DA1435}" dt="2021-07-18T22:39:01.573" v="1993" actId="20577"/>
          <ac:spMkLst>
            <pc:docMk/>
            <pc:sldMk cId="3208585104" sldId="265"/>
            <ac:spMk id="3" creationId="{E6DD3284-1C27-47EA-AE28-FDD148E40B4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1F56567-561E-4721-890F-8903BA775420}" type="datetimeFigureOut">
              <a:rPr lang="en-US" smtClean="0"/>
              <a:t>7/8/2022</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FD0FE90-3C59-455E-9AA4-B71F6D5FF1C3}" type="slidenum">
              <a:rPr lang="en-US" smtClean="0"/>
              <a:t>‹#›</a:t>
            </a:fld>
            <a:endParaRPr lang="en-US"/>
          </a:p>
        </p:txBody>
      </p:sp>
    </p:spTree>
    <p:extLst>
      <p:ext uri="{BB962C8B-B14F-4D97-AF65-F5344CB8AC3E}">
        <p14:creationId xmlns:p14="http://schemas.microsoft.com/office/powerpoint/2010/main" val="4154626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1F56567-561E-4721-890F-8903BA775420}" type="datetimeFigureOut">
              <a:rPr lang="en-US" smtClean="0"/>
              <a:t>7/8/2022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FD0FE90-3C59-455E-9AA4-B71F6D5FF1C3}" type="slidenum">
              <a:rPr lang="en-US" smtClean="0"/>
              <a:t>‹#›</a:t>
            </a:fld>
            <a:endParaRPr lang="en-US"/>
          </a:p>
        </p:txBody>
      </p:sp>
    </p:spTree>
    <p:extLst>
      <p:ext uri="{BB962C8B-B14F-4D97-AF65-F5344CB8AC3E}">
        <p14:creationId xmlns:p14="http://schemas.microsoft.com/office/powerpoint/2010/main" val="2196474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1F56567-561E-4721-890F-8903BA775420}" type="datetimeFigureOut">
              <a:rPr lang="en-US" smtClean="0"/>
              <a:t>7/8/2022</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FD0FE90-3C59-455E-9AA4-B71F6D5FF1C3}"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221114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71F56567-561E-4721-890F-8903BA775420}" type="datetimeFigureOut">
              <a:rPr lang="en-US" smtClean="0"/>
              <a:t>7/8/2022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FD0FE90-3C59-455E-9AA4-B71F6D5FF1C3}" type="slidenum">
              <a:rPr lang="en-US" smtClean="0"/>
              <a:t>‹#›</a:t>
            </a:fld>
            <a:endParaRPr lang="en-US"/>
          </a:p>
        </p:txBody>
      </p:sp>
    </p:spTree>
    <p:extLst>
      <p:ext uri="{BB962C8B-B14F-4D97-AF65-F5344CB8AC3E}">
        <p14:creationId xmlns:p14="http://schemas.microsoft.com/office/powerpoint/2010/main" val="20423956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71F56567-561E-4721-890F-8903BA775420}" type="datetimeFigureOut">
              <a:rPr lang="en-US" smtClean="0"/>
              <a:t>7/8/2022</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FD0FE90-3C59-455E-9AA4-B71F6D5FF1C3}"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559138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71F56567-561E-4721-890F-8903BA775420}" type="datetimeFigureOut">
              <a:rPr lang="en-US" smtClean="0"/>
              <a:t>7/8/2022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FD0FE90-3C59-455E-9AA4-B71F6D5FF1C3}" type="slidenum">
              <a:rPr lang="en-US" smtClean="0"/>
              <a:t>‹#›</a:t>
            </a:fld>
            <a:endParaRPr lang="en-US"/>
          </a:p>
        </p:txBody>
      </p:sp>
    </p:spTree>
    <p:extLst>
      <p:ext uri="{BB962C8B-B14F-4D97-AF65-F5344CB8AC3E}">
        <p14:creationId xmlns:p14="http://schemas.microsoft.com/office/powerpoint/2010/main" val="884130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F56567-561E-4721-890F-8903BA775420}" type="datetimeFigureOut">
              <a:rPr lang="en-US" smtClean="0"/>
              <a:t>7/8/2022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FD0FE90-3C59-455E-9AA4-B71F6D5FF1C3}" type="slidenum">
              <a:rPr lang="en-US" smtClean="0"/>
              <a:t>‹#›</a:t>
            </a:fld>
            <a:endParaRPr lang="en-US"/>
          </a:p>
        </p:txBody>
      </p:sp>
    </p:spTree>
    <p:extLst>
      <p:ext uri="{BB962C8B-B14F-4D97-AF65-F5344CB8AC3E}">
        <p14:creationId xmlns:p14="http://schemas.microsoft.com/office/powerpoint/2010/main" val="10213126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F56567-561E-4721-890F-8903BA775420}" type="datetimeFigureOut">
              <a:rPr lang="en-US" smtClean="0"/>
              <a:t>7/8/2022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FD0FE90-3C59-455E-9AA4-B71F6D5FF1C3}" type="slidenum">
              <a:rPr lang="en-US" smtClean="0"/>
              <a:t>‹#›</a:t>
            </a:fld>
            <a:endParaRPr lang="en-US"/>
          </a:p>
        </p:txBody>
      </p:sp>
    </p:spTree>
    <p:extLst>
      <p:ext uri="{BB962C8B-B14F-4D97-AF65-F5344CB8AC3E}">
        <p14:creationId xmlns:p14="http://schemas.microsoft.com/office/powerpoint/2010/main" val="1359708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1F56567-561E-4721-890F-8903BA775420}" type="datetimeFigureOut">
              <a:rPr lang="en-US" smtClean="0"/>
              <a:t>7/8/2022</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FD0FE90-3C59-455E-9AA4-B71F6D5FF1C3}" type="slidenum">
              <a:rPr lang="en-US" smtClean="0"/>
              <a:t>‹#›</a:t>
            </a:fld>
            <a:endParaRPr lang="en-US"/>
          </a:p>
        </p:txBody>
      </p:sp>
    </p:spTree>
    <p:extLst>
      <p:ext uri="{BB962C8B-B14F-4D97-AF65-F5344CB8AC3E}">
        <p14:creationId xmlns:p14="http://schemas.microsoft.com/office/powerpoint/2010/main" val="3565203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1F56567-561E-4721-890F-8903BA775420}" type="datetimeFigureOut">
              <a:rPr lang="en-US" smtClean="0"/>
              <a:t>7/8/2022</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FD0FE90-3C59-455E-9AA4-B71F6D5FF1C3}" type="slidenum">
              <a:rPr lang="en-US" smtClean="0"/>
              <a:t>‹#›</a:t>
            </a:fld>
            <a:endParaRPr lang="en-US"/>
          </a:p>
        </p:txBody>
      </p:sp>
    </p:spTree>
    <p:extLst>
      <p:ext uri="{BB962C8B-B14F-4D97-AF65-F5344CB8AC3E}">
        <p14:creationId xmlns:p14="http://schemas.microsoft.com/office/powerpoint/2010/main" val="93387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1F56567-561E-4721-890F-8903BA775420}" type="datetimeFigureOut">
              <a:rPr lang="en-US" smtClean="0"/>
              <a:t>7/8/2022</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FD0FE90-3C59-455E-9AA4-B71F6D5FF1C3}" type="slidenum">
              <a:rPr lang="en-US" smtClean="0"/>
              <a:t>‹#›</a:t>
            </a:fld>
            <a:endParaRPr lang="en-US"/>
          </a:p>
        </p:txBody>
      </p:sp>
    </p:spTree>
    <p:extLst>
      <p:ext uri="{BB962C8B-B14F-4D97-AF65-F5344CB8AC3E}">
        <p14:creationId xmlns:p14="http://schemas.microsoft.com/office/powerpoint/2010/main" val="905593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1F56567-561E-4721-890F-8903BA775420}" type="datetimeFigureOut">
              <a:rPr lang="en-US" smtClean="0"/>
              <a:t>7/8/2022</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FD0FE90-3C59-455E-9AA4-B71F6D5FF1C3}" type="slidenum">
              <a:rPr lang="en-US" smtClean="0"/>
              <a:t>‹#›</a:t>
            </a:fld>
            <a:endParaRPr lang="en-US"/>
          </a:p>
        </p:txBody>
      </p:sp>
    </p:spTree>
    <p:extLst>
      <p:ext uri="{BB962C8B-B14F-4D97-AF65-F5344CB8AC3E}">
        <p14:creationId xmlns:p14="http://schemas.microsoft.com/office/powerpoint/2010/main" val="1193685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1F56567-561E-4721-890F-8903BA775420}" type="datetimeFigureOut">
              <a:rPr lang="en-US" smtClean="0"/>
              <a:t>7/8/2022</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FD0FE90-3C59-455E-9AA4-B71F6D5FF1C3}" type="slidenum">
              <a:rPr lang="en-US" smtClean="0"/>
              <a:t>‹#›</a:t>
            </a:fld>
            <a:endParaRPr lang="en-US"/>
          </a:p>
        </p:txBody>
      </p:sp>
    </p:spTree>
    <p:extLst>
      <p:ext uri="{BB962C8B-B14F-4D97-AF65-F5344CB8AC3E}">
        <p14:creationId xmlns:p14="http://schemas.microsoft.com/office/powerpoint/2010/main" val="3335252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F56567-561E-4721-890F-8903BA775420}" type="datetimeFigureOut">
              <a:rPr lang="en-US" smtClean="0"/>
              <a:t>7/8/2022</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FD0FE90-3C59-455E-9AA4-B71F6D5FF1C3}" type="slidenum">
              <a:rPr lang="en-US" smtClean="0"/>
              <a:t>‹#›</a:t>
            </a:fld>
            <a:endParaRPr lang="en-US"/>
          </a:p>
        </p:txBody>
      </p:sp>
    </p:spTree>
    <p:extLst>
      <p:ext uri="{BB962C8B-B14F-4D97-AF65-F5344CB8AC3E}">
        <p14:creationId xmlns:p14="http://schemas.microsoft.com/office/powerpoint/2010/main" val="1636140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1F56567-561E-4721-890F-8903BA775420}" type="datetimeFigureOut">
              <a:rPr lang="en-US" smtClean="0"/>
              <a:t>7/8/2022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FD0FE90-3C59-455E-9AA4-B71F6D5FF1C3}" type="slidenum">
              <a:rPr lang="en-US" smtClean="0"/>
              <a:t>‹#›</a:t>
            </a:fld>
            <a:endParaRPr lang="en-US"/>
          </a:p>
        </p:txBody>
      </p:sp>
    </p:spTree>
    <p:extLst>
      <p:ext uri="{BB962C8B-B14F-4D97-AF65-F5344CB8AC3E}">
        <p14:creationId xmlns:p14="http://schemas.microsoft.com/office/powerpoint/2010/main" val="19368277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1F56567-561E-4721-890F-8903BA775420}" type="datetimeFigureOut">
              <a:rPr lang="en-US" smtClean="0"/>
              <a:t>7/8/2022</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FD0FE90-3C59-455E-9AA4-B71F6D5FF1C3}" type="slidenum">
              <a:rPr lang="en-US" smtClean="0"/>
              <a:t>‹#›</a:t>
            </a:fld>
            <a:endParaRPr lang="en-US"/>
          </a:p>
        </p:txBody>
      </p:sp>
    </p:spTree>
    <p:extLst>
      <p:ext uri="{BB962C8B-B14F-4D97-AF65-F5344CB8AC3E}">
        <p14:creationId xmlns:p14="http://schemas.microsoft.com/office/powerpoint/2010/main" val="123470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dirty="0"/>
              <a:t>Click to edit Master title style</a:t>
            </a:r>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latin typeface="Arial Black" panose="020B0A04020102020204" pitchFamily="34" charset="0"/>
              </a:defRPr>
            </a:lvl1pPr>
          </a:lstStyle>
          <a:p>
            <a:fld id="{71F56567-561E-4721-890F-8903BA775420}" type="datetimeFigureOut">
              <a:rPr lang="en-US" smtClean="0"/>
              <a:pPr/>
              <a:t>7/8/2022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latin typeface="Arial Black" panose="020B0A04020102020204" pitchFamily="34" charset="0"/>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latin typeface="Arial Black" panose="020B0A04020102020204" pitchFamily="34" charset="0"/>
              </a:defRPr>
            </a:lvl1pPr>
          </a:lstStyle>
          <a:p>
            <a:fld id="{6FD0FE90-3C59-455E-9AA4-B71F6D5FF1C3}" type="slidenum">
              <a:rPr lang="en-US" smtClean="0"/>
              <a:pPr/>
              <a:t>‹#›</a:t>
            </a:fld>
            <a:endParaRPr lang="en-US" dirty="0"/>
          </a:p>
        </p:txBody>
      </p:sp>
    </p:spTree>
    <p:extLst>
      <p:ext uri="{BB962C8B-B14F-4D97-AF65-F5344CB8AC3E}">
        <p14:creationId xmlns:p14="http://schemas.microsoft.com/office/powerpoint/2010/main" val="2508344184"/>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Arial Black" panose="020B0A04020102020204" pitchFamily="34" charset="0"/>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Arial Black" panose="020B0A04020102020204" pitchFamily="34" charset="0"/>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Arial Black" panose="020B0A04020102020204" pitchFamily="34" charset="0"/>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Arial Black" panose="020B0A04020102020204" pitchFamily="34" charset="0"/>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Arial Black" panose="020B0A04020102020204" pitchFamily="34" charset="0"/>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Arial Black" panose="020B0A04020102020204" pitchFamily="34" charset="0"/>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25795-51CE-408D-8F5B-0B3718941264}"/>
              </a:ext>
            </a:extLst>
          </p:cNvPr>
          <p:cNvSpPr>
            <a:spLocks noGrp="1"/>
          </p:cNvSpPr>
          <p:nvPr>
            <p:ph type="ctrTitle"/>
          </p:nvPr>
        </p:nvSpPr>
        <p:spPr>
          <a:xfrm>
            <a:off x="1390728" y="949230"/>
            <a:ext cx="8915399" cy="2262781"/>
          </a:xfrm>
        </p:spPr>
        <p:txBody>
          <a:bodyPr/>
          <a:lstStyle/>
          <a:p>
            <a:pPr algn="ctr"/>
            <a:r>
              <a:rPr lang="en-US" dirty="0"/>
              <a:t>Impacts</a:t>
            </a:r>
          </a:p>
        </p:txBody>
      </p:sp>
      <p:sp>
        <p:nvSpPr>
          <p:cNvPr id="3" name="Subtitle 2">
            <a:extLst>
              <a:ext uri="{FF2B5EF4-FFF2-40B4-BE49-F238E27FC236}">
                <a16:creationId xmlns:a16="http://schemas.microsoft.com/office/drawing/2014/main" id="{8D2C1442-AEAF-4AC2-B9AB-4620BD813B73}"/>
              </a:ext>
            </a:extLst>
          </p:cNvPr>
          <p:cNvSpPr>
            <a:spLocks noGrp="1"/>
          </p:cNvSpPr>
          <p:nvPr>
            <p:ph type="subTitle" idx="1"/>
          </p:nvPr>
        </p:nvSpPr>
        <p:spPr>
          <a:xfrm>
            <a:off x="1638300" y="3429000"/>
            <a:ext cx="8915399" cy="1126283"/>
          </a:xfrm>
        </p:spPr>
        <p:txBody>
          <a:bodyPr/>
          <a:lstStyle/>
          <a:p>
            <a:pPr algn="ctr"/>
            <a:r>
              <a:rPr lang="en-US" dirty="0"/>
              <a:t>How to Win Debate Rounds</a:t>
            </a:r>
          </a:p>
        </p:txBody>
      </p:sp>
    </p:spTree>
    <p:extLst>
      <p:ext uri="{BB962C8B-B14F-4D97-AF65-F5344CB8AC3E}">
        <p14:creationId xmlns:p14="http://schemas.microsoft.com/office/powerpoint/2010/main" val="38999195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9E364-637B-4869-9195-BED191E6410E}"/>
              </a:ext>
            </a:extLst>
          </p:cNvPr>
          <p:cNvSpPr>
            <a:spLocks noGrp="1"/>
          </p:cNvSpPr>
          <p:nvPr>
            <p:ph type="title"/>
          </p:nvPr>
        </p:nvSpPr>
        <p:spPr>
          <a:xfrm>
            <a:off x="2527952" y="115291"/>
            <a:ext cx="8911687" cy="1280890"/>
          </a:xfrm>
        </p:spPr>
        <p:txBody>
          <a:bodyPr/>
          <a:lstStyle/>
          <a:p>
            <a:r>
              <a:rPr lang="en-US" dirty="0"/>
              <a:t>Additional Ways to Compare</a:t>
            </a:r>
          </a:p>
        </p:txBody>
      </p:sp>
      <p:sp>
        <p:nvSpPr>
          <p:cNvPr id="3" name="Content Placeholder 2">
            <a:extLst>
              <a:ext uri="{FF2B5EF4-FFF2-40B4-BE49-F238E27FC236}">
                <a16:creationId xmlns:a16="http://schemas.microsoft.com/office/drawing/2014/main" id="{D78D02A7-898C-4415-90C9-4C84CEEB9B06}"/>
              </a:ext>
            </a:extLst>
          </p:cNvPr>
          <p:cNvSpPr>
            <a:spLocks noGrp="1"/>
          </p:cNvSpPr>
          <p:nvPr>
            <p:ph idx="1"/>
          </p:nvPr>
        </p:nvSpPr>
        <p:spPr>
          <a:xfrm>
            <a:off x="1489587" y="958644"/>
            <a:ext cx="10463981" cy="5729749"/>
          </a:xfrm>
        </p:spPr>
        <p:txBody>
          <a:bodyPr>
            <a:noAutofit/>
          </a:bodyPr>
          <a:lstStyle/>
          <a:p>
            <a:r>
              <a:rPr lang="en-US" sz="2800" b="1" dirty="0"/>
              <a:t>LIKELY: </a:t>
            </a:r>
            <a:r>
              <a:rPr lang="en-US" sz="2800" dirty="0"/>
              <a:t>Your impacts are more likely to happen </a:t>
            </a:r>
          </a:p>
          <a:p>
            <a:r>
              <a:rPr lang="en-US" sz="2800" dirty="0"/>
              <a:t>Every animal is in some kind of cage and that is demeaning—versus some people might get some educational value out of a zoo.</a:t>
            </a:r>
          </a:p>
          <a:p>
            <a:endParaRPr lang="en-US" sz="2800" dirty="0"/>
          </a:p>
          <a:p>
            <a:r>
              <a:rPr lang="en-US" sz="2800" b="1" dirty="0"/>
              <a:t>MORE: </a:t>
            </a:r>
            <a:r>
              <a:rPr lang="en-US" sz="2800" dirty="0"/>
              <a:t>Your impacts affect more life and/or affect life more</a:t>
            </a:r>
          </a:p>
          <a:p>
            <a:r>
              <a:rPr lang="en-US" sz="2800" dirty="0"/>
              <a:t>The physical and psychological harm done to the animals in zoos is WAY more than how that affects people learning things.</a:t>
            </a:r>
          </a:p>
          <a:p>
            <a:endParaRPr lang="en-US" sz="2800" dirty="0"/>
          </a:p>
          <a:p>
            <a:endParaRPr lang="en-US" sz="2800" dirty="0"/>
          </a:p>
          <a:p>
            <a:endParaRPr lang="en-US" sz="2800" dirty="0"/>
          </a:p>
          <a:p>
            <a:pPr marL="0" indent="0">
              <a:buNone/>
            </a:pPr>
            <a:endParaRPr lang="en-US" sz="2800" dirty="0"/>
          </a:p>
        </p:txBody>
      </p:sp>
    </p:spTree>
    <p:extLst>
      <p:ext uri="{BB962C8B-B14F-4D97-AF65-F5344CB8AC3E}">
        <p14:creationId xmlns:p14="http://schemas.microsoft.com/office/powerpoint/2010/main" val="16032047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9E364-637B-4869-9195-BED191E6410E}"/>
              </a:ext>
            </a:extLst>
          </p:cNvPr>
          <p:cNvSpPr>
            <a:spLocks noGrp="1"/>
          </p:cNvSpPr>
          <p:nvPr>
            <p:ph type="title"/>
          </p:nvPr>
        </p:nvSpPr>
        <p:spPr>
          <a:xfrm>
            <a:off x="2527952" y="115291"/>
            <a:ext cx="8911687" cy="1280890"/>
          </a:xfrm>
        </p:spPr>
        <p:txBody>
          <a:bodyPr/>
          <a:lstStyle/>
          <a:p>
            <a:r>
              <a:rPr lang="en-US" dirty="0"/>
              <a:t>A Final Way to Compare</a:t>
            </a:r>
          </a:p>
        </p:txBody>
      </p:sp>
      <p:sp>
        <p:nvSpPr>
          <p:cNvPr id="3" name="Content Placeholder 2">
            <a:extLst>
              <a:ext uri="{FF2B5EF4-FFF2-40B4-BE49-F238E27FC236}">
                <a16:creationId xmlns:a16="http://schemas.microsoft.com/office/drawing/2014/main" id="{D78D02A7-898C-4415-90C9-4C84CEEB9B06}"/>
              </a:ext>
            </a:extLst>
          </p:cNvPr>
          <p:cNvSpPr>
            <a:spLocks noGrp="1"/>
          </p:cNvSpPr>
          <p:nvPr>
            <p:ph idx="1"/>
          </p:nvPr>
        </p:nvSpPr>
        <p:spPr>
          <a:xfrm>
            <a:off x="1489587" y="958644"/>
            <a:ext cx="10463981" cy="5729749"/>
          </a:xfrm>
        </p:spPr>
        <p:txBody>
          <a:bodyPr>
            <a:noAutofit/>
          </a:bodyPr>
          <a:lstStyle/>
          <a:p>
            <a:r>
              <a:rPr lang="en-US" sz="2800" b="1" dirty="0"/>
              <a:t>BETTER ARGUED:</a:t>
            </a:r>
            <a:r>
              <a:rPr lang="en-US" sz="2800" dirty="0"/>
              <a:t> You made your argument more strongly.</a:t>
            </a:r>
          </a:p>
          <a:p>
            <a:r>
              <a:rPr lang="en-US" sz="2800" dirty="0"/>
              <a:t>Example 1: We provided 2 reasons the animals suffer—1) mentally from small spaces; 2) body degradation when they aren’t hunting and living their lives as they should. The opposing team didn’t give reasons or facts to back up how educated people would be after going to a zoo.</a:t>
            </a:r>
          </a:p>
          <a:p>
            <a:r>
              <a:rPr lang="en-US" sz="2800" dirty="0"/>
              <a:t> Example 2: We made the case for how animals suffer. Our opponents did not respond. We know animals suffer versus we’ve shown you don’t need to go to the zoo to be educated about animals.</a:t>
            </a:r>
          </a:p>
          <a:p>
            <a:endParaRPr lang="en-US" sz="2800" dirty="0"/>
          </a:p>
          <a:p>
            <a:endParaRPr lang="en-US" sz="2800" dirty="0"/>
          </a:p>
          <a:p>
            <a:endParaRPr lang="en-US" sz="2800" dirty="0"/>
          </a:p>
          <a:p>
            <a:endParaRPr lang="en-US" sz="2800" dirty="0"/>
          </a:p>
          <a:p>
            <a:pPr marL="0" indent="0">
              <a:buNone/>
            </a:pPr>
            <a:endParaRPr lang="en-US" sz="2800" dirty="0"/>
          </a:p>
        </p:txBody>
      </p:sp>
    </p:spTree>
    <p:extLst>
      <p:ext uri="{BB962C8B-B14F-4D97-AF65-F5344CB8AC3E}">
        <p14:creationId xmlns:p14="http://schemas.microsoft.com/office/powerpoint/2010/main" val="24277982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9E364-637B-4869-9195-BED191E6410E}"/>
              </a:ext>
            </a:extLst>
          </p:cNvPr>
          <p:cNvSpPr>
            <a:spLocks noGrp="1"/>
          </p:cNvSpPr>
          <p:nvPr>
            <p:ph type="title"/>
          </p:nvPr>
        </p:nvSpPr>
        <p:spPr>
          <a:xfrm>
            <a:off x="2527952" y="115291"/>
            <a:ext cx="8911687" cy="1280890"/>
          </a:xfrm>
        </p:spPr>
        <p:txBody>
          <a:bodyPr/>
          <a:lstStyle/>
          <a:p>
            <a:r>
              <a:rPr lang="en-US" dirty="0"/>
              <a:t>Now you do it Again!</a:t>
            </a:r>
          </a:p>
        </p:txBody>
      </p:sp>
      <p:sp>
        <p:nvSpPr>
          <p:cNvPr id="3" name="Content Placeholder 2">
            <a:extLst>
              <a:ext uri="{FF2B5EF4-FFF2-40B4-BE49-F238E27FC236}">
                <a16:creationId xmlns:a16="http://schemas.microsoft.com/office/drawing/2014/main" id="{D78D02A7-898C-4415-90C9-4C84CEEB9B06}"/>
              </a:ext>
            </a:extLst>
          </p:cNvPr>
          <p:cNvSpPr>
            <a:spLocks noGrp="1"/>
          </p:cNvSpPr>
          <p:nvPr>
            <p:ph idx="1"/>
          </p:nvPr>
        </p:nvSpPr>
        <p:spPr>
          <a:xfrm>
            <a:off x="1489587" y="958644"/>
            <a:ext cx="10463981" cy="5729749"/>
          </a:xfrm>
        </p:spPr>
        <p:txBody>
          <a:bodyPr>
            <a:noAutofit/>
          </a:bodyPr>
          <a:lstStyle/>
          <a:p>
            <a:r>
              <a:rPr lang="en-US" sz="2800" b="1" dirty="0"/>
              <a:t>AGAIN YOU ARE PRO ON THE ZOOS TOPIC</a:t>
            </a:r>
          </a:p>
          <a:p>
            <a:r>
              <a:rPr lang="en-US" sz="2400" dirty="0"/>
              <a:t>You argue animals are mistreated and suffer in zoo cages; you have studies documenting this; you have an animal expert showing thousands of animals are harmed</a:t>
            </a:r>
          </a:p>
          <a:p>
            <a:r>
              <a:rPr lang="en-US" sz="2400" dirty="0"/>
              <a:t>The con responded that zoos are popular—with many visitors; supported by a zoo official</a:t>
            </a:r>
          </a:p>
          <a:p>
            <a:endParaRPr lang="en-US" sz="1200" dirty="0"/>
          </a:p>
          <a:p>
            <a:r>
              <a:rPr lang="en-US" sz="2400" dirty="0"/>
              <a:t>The con argues zoos are educational for visitors</a:t>
            </a:r>
          </a:p>
          <a:p>
            <a:r>
              <a:rPr lang="en-US" sz="2400" dirty="0"/>
              <a:t>You argue that people can get educated with videos/shows</a:t>
            </a:r>
          </a:p>
          <a:p>
            <a:endParaRPr lang="en-US" sz="1200" dirty="0"/>
          </a:p>
          <a:p>
            <a:r>
              <a:rPr lang="en-US" sz="2400" dirty="0"/>
              <a:t>Now—Matters, Compares, Likely, More, Better Argued.</a:t>
            </a:r>
          </a:p>
          <a:p>
            <a:endParaRPr lang="en-US" sz="2800" dirty="0"/>
          </a:p>
          <a:p>
            <a:endParaRPr lang="en-US" sz="2800" dirty="0"/>
          </a:p>
          <a:p>
            <a:endParaRPr lang="en-US" sz="2800" dirty="0"/>
          </a:p>
          <a:p>
            <a:endParaRPr lang="en-US" sz="2800" dirty="0"/>
          </a:p>
          <a:p>
            <a:pPr marL="0" indent="0">
              <a:buNone/>
            </a:pPr>
            <a:endParaRPr lang="en-US" sz="2800" dirty="0"/>
          </a:p>
        </p:txBody>
      </p:sp>
    </p:spTree>
    <p:extLst>
      <p:ext uri="{BB962C8B-B14F-4D97-AF65-F5344CB8AC3E}">
        <p14:creationId xmlns:p14="http://schemas.microsoft.com/office/powerpoint/2010/main" val="34356244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86EF4-9819-4EDC-ACE0-DFB4A097A3DA}"/>
              </a:ext>
            </a:extLst>
          </p:cNvPr>
          <p:cNvSpPr>
            <a:spLocks noGrp="1"/>
          </p:cNvSpPr>
          <p:nvPr>
            <p:ph type="title"/>
          </p:nvPr>
        </p:nvSpPr>
        <p:spPr/>
        <p:txBody>
          <a:bodyPr/>
          <a:lstStyle/>
          <a:p>
            <a:r>
              <a:rPr lang="en-US" dirty="0"/>
              <a:t>Two Types of Impacts</a:t>
            </a:r>
          </a:p>
        </p:txBody>
      </p:sp>
      <p:sp>
        <p:nvSpPr>
          <p:cNvPr id="3" name="Content Placeholder 2">
            <a:extLst>
              <a:ext uri="{FF2B5EF4-FFF2-40B4-BE49-F238E27FC236}">
                <a16:creationId xmlns:a16="http://schemas.microsoft.com/office/drawing/2014/main" id="{E6DD3284-1C27-47EA-AE28-FDD148E40B4E}"/>
              </a:ext>
            </a:extLst>
          </p:cNvPr>
          <p:cNvSpPr>
            <a:spLocks noGrp="1"/>
          </p:cNvSpPr>
          <p:nvPr>
            <p:ph idx="1"/>
          </p:nvPr>
        </p:nvSpPr>
        <p:spPr>
          <a:xfrm>
            <a:off x="2589212" y="2133600"/>
            <a:ext cx="8915400" cy="4548868"/>
          </a:xfrm>
        </p:spPr>
        <p:txBody>
          <a:bodyPr>
            <a:normAutofit/>
          </a:bodyPr>
          <a:lstStyle/>
          <a:p>
            <a:r>
              <a:rPr lang="en-US" sz="2400" dirty="0"/>
              <a:t>A debate team will start by giving impacts in their own arguments.</a:t>
            </a:r>
          </a:p>
          <a:p>
            <a:endParaRPr lang="en-US" sz="2400" dirty="0"/>
          </a:p>
          <a:p>
            <a:r>
              <a:rPr lang="en-US" sz="2400" dirty="0"/>
              <a:t>These include things like my plan will provide jobs, or my plan will make the population healthier.</a:t>
            </a:r>
          </a:p>
          <a:p>
            <a:endParaRPr lang="en-US" sz="2400" dirty="0"/>
          </a:p>
          <a:p>
            <a:r>
              <a:rPr lang="en-US" sz="2400" dirty="0"/>
              <a:t>The second step to using impacts is to compare them to your opponent’s impact using the impact calculus.</a:t>
            </a:r>
          </a:p>
        </p:txBody>
      </p:sp>
    </p:spTree>
    <p:extLst>
      <p:ext uri="{BB962C8B-B14F-4D97-AF65-F5344CB8AC3E}">
        <p14:creationId xmlns:p14="http://schemas.microsoft.com/office/powerpoint/2010/main" val="32085851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A83A06-F179-4D72-9EF9-4AB99815D769}"/>
              </a:ext>
            </a:extLst>
          </p:cNvPr>
          <p:cNvSpPr>
            <a:spLocks noGrp="1"/>
          </p:cNvSpPr>
          <p:nvPr>
            <p:ph type="title"/>
          </p:nvPr>
        </p:nvSpPr>
        <p:spPr/>
        <p:txBody>
          <a:bodyPr/>
          <a:lstStyle/>
          <a:p>
            <a:r>
              <a:rPr lang="en-US" dirty="0"/>
              <a:t>Impact Calculus </a:t>
            </a:r>
          </a:p>
        </p:txBody>
      </p:sp>
      <p:sp>
        <p:nvSpPr>
          <p:cNvPr id="3" name="Content Placeholder 2">
            <a:extLst>
              <a:ext uri="{FF2B5EF4-FFF2-40B4-BE49-F238E27FC236}">
                <a16:creationId xmlns:a16="http://schemas.microsoft.com/office/drawing/2014/main" id="{6BD8F485-C349-4F38-92B2-A04EA38593ED}"/>
              </a:ext>
            </a:extLst>
          </p:cNvPr>
          <p:cNvSpPr>
            <a:spLocks noGrp="1"/>
          </p:cNvSpPr>
          <p:nvPr>
            <p:ph idx="1"/>
          </p:nvPr>
        </p:nvSpPr>
        <p:spPr>
          <a:xfrm>
            <a:off x="2589212" y="1722664"/>
            <a:ext cx="8915400" cy="4747532"/>
          </a:xfrm>
        </p:spPr>
        <p:txBody>
          <a:bodyPr>
            <a:normAutofit fontScale="92500" lnSpcReduction="10000"/>
          </a:bodyPr>
          <a:lstStyle/>
          <a:p>
            <a:r>
              <a:rPr lang="en-US" sz="2400" dirty="0"/>
              <a:t>Often, each side will have important, valuable impacts.</a:t>
            </a:r>
          </a:p>
          <a:p>
            <a:endParaRPr lang="en-US" sz="2400" dirty="0"/>
          </a:p>
          <a:p>
            <a:r>
              <a:rPr lang="en-US" sz="2400" dirty="0"/>
              <a:t>We need a strategy to compare different arguments.</a:t>
            </a:r>
          </a:p>
          <a:p>
            <a:endParaRPr lang="en-US" sz="2400" dirty="0"/>
          </a:p>
          <a:p>
            <a:r>
              <a:rPr lang="en-US" sz="2400" dirty="0"/>
              <a:t>Impact calculus is a method of comparison of the impacts in the round.  Frequently, each team will argue that their impacts are bigger or more important.  There are three tools to use here.  </a:t>
            </a:r>
          </a:p>
          <a:p>
            <a:endParaRPr lang="en-US" sz="2400" dirty="0"/>
          </a:p>
          <a:p>
            <a:r>
              <a:rPr lang="en-US" sz="2400" dirty="0"/>
              <a:t>The impact calculus helps the judge decide who won the debate.  </a:t>
            </a:r>
          </a:p>
        </p:txBody>
      </p:sp>
    </p:spTree>
    <p:extLst>
      <p:ext uri="{BB962C8B-B14F-4D97-AF65-F5344CB8AC3E}">
        <p14:creationId xmlns:p14="http://schemas.microsoft.com/office/powerpoint/2010/main" val="30505587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08091-3FE0-4005-B826-188B651BC543}"/>
              </a:ext>
            </a:extLst>
          </p:cNvPr>
          <p:cNvSpPr>
            <a:spLocks noGrp="1"/>
          </p:cNvSpPr>
          <p:nvPr>
            <p:ph type="title"/>
          </p:nvPr>
        </p:nvSpPr>
        <p:spPr/>
        <p:txBody>
          <a:bodyPr/>
          <a:lstStyle/>
          <a:p>
            <a:r>
              <a:rPr lang="en-US" dirty="0"/>
              <a:t>Magnitude </a:t>
            </a:r>
          </a:p>
        </p:txBody>
      </p:sp>
      <p:sp>
        <p:nvSpPr>
          <p:cNvPr id="3" name="Content Placeholder 2">
            <a:extLst>
              <a:ext uri="{FF2B5EF4-FFF2-40B4-BE49-F238E27FC236}">
                <a16:creationId xmlns:a16="http://schemas.microsoft.com/office/drawing/2014/main" id="{2B67FB7C-5CFD-4AFD-859C-E39282FC4389}"/>
              </a:ext>
            </a:extLst>
          </p:cNvPr>
          <p:cNvSpPr>
            <a:spLocks noGrp="1"/>
          </p:cNvSpPr>
          <p:nvPr>
            <p:ph idx="1"/>
          </p:nvPr>
        </p:nvSpPr>
        <p:spPr>
          <a:xfrm>
            <a:off x="2589212" y="2133600"/>
            <a:ext cx="8915400" cy="4034518"/>
          </a:xfrm>
        </p:spPr>
        <p:txBody>
          <a:bodyPr>
            <a:normAutofit fontScale="92500" lnSpcReduction="10000"/>
          </a:bodyPr>
          <a:lstStyle/>
          <a:p>
            <a:r>
              <a:rPr lang="en-US" sz="2400" dirty="0"/>
              <a:t>Looks at how big the impacts are.</a:t>
            </a:r>
          </a:p>
          <a:p>
            <a:endParaRPr lang="en-US" sz="2400" dirty="0"/>
          </a:p>
          <a:p>
            <a:r>
              <a:rPr lang="en-US" sz="2400" dirty="0"/>
              <a:t>May address who will be affected, or</a:t>
            </a:r>
          </a:p>
          <a:p>
            <a:endParaRPr lang="en-US" sz="2400" dirty="0"/>
          </a:p>
          <a:p>
            <a:r>
              <a:rPr lang="en-US" sz="2400" dirty="0"/>
              <a:t>How many people will be involved (how many people could get sick?, how many families will suffer economically?)</a:t>
            </a:r>
          </a:p>
          <a:p>
            <a:endParaRPr lang="en-US" sz="2400" dirty="0"/>
          </a:p>
          <a:p>
            <a:r>
              <a:rPr lang="en-US" sz="2400" dirty="0"/>
              <a:t>The bigger the harm, the more convincing your argument is.</a:t>
            </a:r>
          </a:p>
        </p:txBody>
      </p:sp>
    </p:spTree>
    <p:extLst>
      <p:ext uri="{BB962C8B-B14F-4D97-AF65-F5344CB8AC3E}">
        <p14:creationId xmlns:p14="http://schemas.microsoft.com/office/powerpoint/2010/main" val="23683232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551214-5ED7-48F9-9706-86BE358E0591}"/>
              </a:ext>
            </a:extLst>
          </p:cNvPr>
          <p:cNvSpPr>
            <a:spLocks noGrp="1"/>
          </p:cNvSpPr>
          <p:nvPr>
            <p:ph type="title"/>
          </p:nvPr>
        </p:nvSpPr>
        <p:spPr/>
        <p:txBody>
          <a:bodyPr/>
          <a:lstStyle/>
          <a:p>
            <a:r>
              <a:rPr lang="en-US" dirty="0"/>
              <a:t>Probability</a:t>
            </a:r>
          </a:p>
        </p:txBody>
      </p:sp>
      <p:sp>
        <p:nvSpPr>
          <p:cNvPr id="3" name="Content Placeholder 2">
            <a:extLst>
              <a:ext uri="{FF2B5EF4-FFF2-40B4-BE49-F238E27FC236}">
                <a16:creationId xmlns:a16="http://schemas.microsoft.com/office/drawing/2014/main" id="{6DC2A713-9144-4347-B435-9F3575207F56}"/>
              </a:ext>
            </a:extLst>
          </p:cNvPr>
          <p:cNvSpPr>
            <a:spLocks noGrp="1"/>
          </p:cNvSpPr>
          <p:nvPr>
            <p:ph idx="1"/>
          </p:nvPr>
        </p:nvSpPr>
        <p:spPr/>
        <p:txBody>
          <a:bodyPr>
            <a:normAutofit/>
          </a:bodyPr>
          <a:lstStyle/>
          <a:p>
            <a:r>
              <a:rPr lang="en-US" sz="2400" dirty="0"/>
              <a:t>How likely are the claimed outcomes to actually happen?</a:t>
            </a:r>
          </a:p>
          <a:p>
            <a:endParaRPr lang="en-US" sz="2400" dirty="0"/>
          </a:p>
          <a:p>
            <a:r>
              <a:rPr lang="en-US" sz="2400" dirty="0"/>
              <a:t>All else being equal, more probable impacts are preferred to less likely impacts.</a:t>
            </a:r>
          </a:p>
          <a:p>
            <a:endParaRPr lang="en-US" sz="2400" dirty="0"/>
          </a:p>
          <a:p>
            <a:r>
              <a:rPr lang="en-US" sz="2400" dirty="0"/>
              <a:t>When might you want to use a less probable impact in a debate round?</a:t>
            </a:r>
          </a:p>
        </p:txBody>
      </p:sp>
    </p:spTree>
    <p:extLst>
      <p:ext uri="{BB962C8B-B14F-4D97-AF65-F5344CB8AC3E}">
        <p14:creationId xmlns:p14="http://schemas.microsoft.com/office/powerpoint/2010/main" val="6024239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BE73C-4FAE-4A39-B635-EC018575CCD9}"/>
              </a:ext>
            </a:extLst>
          </p:cNvPr>
          <p:cNvSpPr>
            <a:spLocks noGrp="1"/>
          </p:cNvSpPr>
          <p:nvPr>
            <p:ph type="title"/>
          </p:nvPr>
        </p:nvSpPr>
        <p:spPr/>
        <p:txBody>
          <a:bodyPr/>
          <a:lstStyle/>
          <a:p>
            <a:r>
              <a:rPr lang="en-US" dirty="0"/>
              <a:t>Timeframe</a:t>
            </a:r>
          </a:p>
        </p:txBody>
      </p:sp>
      <p:sp>
        <p:nvSpPr>
          <p:cNvPr id="3" name="Content Placeholder 2">
            <a:extLst>
              <a:ext uri="{FF2B5EF4-FFF2-40B4-BE49-F238E27FC236}">
                <a16:creationId xmlns:a16="http://schemas.microsoft.com/office/drawing/2014/main" id="{DD02F340-297E-4E00-A165-F846DE9B9D21}"/>
              </a:ext>
            </a:extLst>
          </p:cNvPr>
          <p:cNvSpPr>
            <a:spLocks noGrp="1"/>
          </p:cNvSpPr>
          <p:nvPr>
            <p:ph idx="1"/>
          </p:nvPr>
        </p:nvSpPr>
        <p:spPr/>
        <p:txBody>
          <a:bodyPr>
            <a:normAutofit lnSpcReduction="10000"/>
          </a:bodyPr>
          <a:lstStyle/>
          <a:p>
            <a:r>
              <a:rPr lang="en-US" sz="2400" dirty="0"/>
              <a:t>When will the impacts that a side claims actually happen?</a:t>
            </a:r>
          </a:p>
          <a:p>
            <a:endParaRPr lang="en-US" sz="2400" dirty="0"/>
          </a:p>
          <a:p>
            <a:r>
              <a:rPr lang="en-US" sz="2400" dirty="0"/>
              <a:t>The answer can range from highly unlikely to inevitable.  </a:t>
            </a:r>
          </a:p>
          <a:p>
            <a:endParaRPr lang="en-US" sz="2400" dirty="0"/>
          </a:p>
          <a:p>
            <a:r>
              <a:rPr lang="en-US" sz="2400" dirty="0"/>
              <a:t>Often, impacts that will occur sooner are more convincing than impacts that can take a long time to happen.</a:t>
            </a:r>
          </a:p>
        </p:txBody>
      </p:sp>
    </p:spTree>
    <p:extLst>
      <p:ext uri="{BB962C8B-B14F-4D97-AF65-F5344CB8AC3E}">
        <p14:creationId xmlns:p14="http://schemas.microsoft.com/office/powerpoint/2010/main" val="1358046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BE73C-4FAE-4A39-B635-EC018575CCD9}"/>
              </a:ext>
            </a:extLst>
          </p:cNvPr>
          <p:cNvSpPr>
            <a:spLocks noGrp="1"/>
          </p:cNvSpPr>
          <p:nvPr>
            <p:ph type="title"/>
          </p:nvPr>
        </p:nvSpPr>
        <p:spPr/>
        <p:txBody>
          <a:bodyPr/>
          <a:lstStyle/>
          <a:p>
            <a:r>
              <a:rPr lang="en-US" dirty="0"/>
              <a:t>Now You Do It!</a:t>
            </a:r>
          </a:p>
        </p:txBody>
      </p:sp>
      <p:sp>
        <p:nvSpPr>
          <p:cNvPr id="3" name="Content Placeholder 2">
            <a:extLst>
              <a:ext uri="{FF2B5EF4-FFF2-40B4-BE49-F238E27FC236}">
                <a16:creationId xmlns:a16="http://schemas.microsoft.com/office/drawing/2014/main" id="{DD02F340-297E-4E00-A165-F846DE9B9D21}"/>
              </a:ext>
            </a:extLst>
          </p:cNvPr>
          <p:cNvSpPr>
            <a:spLocks noGrp="1"/>
          </p:cNvSpPr>
          <p:nvPr>
            <p:ph idx="1"/>
          </p:nvPr>
        </p:nvSpPr>
        <p:spPr/>
        <p:txBody>
          <a:bodyPr>
            <a:normAutofit/>
          </a:bodyPr>
          <a:lstStyle/>
          <a:p>
            <a:r>
              <a:rPr lang="en-US" sz="2400" dirty="0"/>
              <a:t>Explain why your impact has more</a:t>
            </a:r>
          </a:p>
          <a:p>
            <a:r>
              <a:rPr lang="en-US" sz="2400" dirty="0"/>
              <a:t>Magnitude</a:t>
            </a:r>
          </a:p>
          <a:p>
            <a:r>
              <a:rPr lang="en-US" sz="2400" dirty="0"/>
              <a:t>Probability</a:t>
            </a:r>
          </a:p>
          <a:p>
            <a:r>
              <a:rPr lang="en-US" sz="2400" dirty="0"/>
              <a:t>Timeframe.</a:t>
            </a:r>
          </a:p>
        </p:txBody>
      </p:sp>
    </p:spTree>
    <p:extLst>
      <p:ext uri="{BB962C8B-B14F-4D97-AF65-F5344CB8AC3E}">
        <p14:creationId xmlns:p14="http://schemas.microsoft.com/office/powerpoint/2010/main" val="38740483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8D196F-C5C7-4385-B2D2-CD9F29DED047}"/>
              </a:ext>
            </a:extLst>
          </p:cNvPr>
          <p:cNvSpPr>
            <a:spLocks noGrp="1"/>
          </p:cNvSpPr>
          <p:nvPr>
            <p:ph type="title"/>
          </p:nvPr>
        </p:nvSpPr>
        <p:spPr/>
        <p:txBody>
          <a:bodyPr/>
          <a:lstStyle/>
          <a:p>
            <a:r>
              <a:rPr lang="en-US" dirty="0"/>
              <a:t>Brink/Threshold</a:t>
            </a:r>
          </a:p>
        </p:txBody>
      </p:sp>
      <p:sp>
        <p:nvSpPr>
          <p:cNvPr id="3" name="Content Placeholder 2">
            <a:extLst>
              <a:ext uri="{FF2B5EF4-FFF2-40B4-BE49-F238E27FC236}">
                <a16:creationId xmlns:a16="http://schemas.microsoft.com/office/drawing/2014/main" id="{BF8C9772-B4A2-4ACA-B8C3-D08A78BED2BF}"/>
              </a:ext>
            </a:extLst>
          </p:cNvPr>
          <p:cNvSpPr>
            <a:spLocks noGrp="1"/>
          </p:cNvSpPr>
          <p:nvPr>
            <p:ph idx="1"/>
          </p:nvPr>
        </p:nvSpPr>
        <p:spPr/>
        <p:txBody>
          <a:bodyPr>
            <a:normAutofit lnSpcReduction="10000"/>
          </a:bodyPr>
          <a:lstStyle/>
          <a:p>
            <a:r>
              <a:rPr lang="en-US" sz="2400" dirty="0"/>
              <a:t>How much more can we take until the impact happens?</a:t>
            </a:r>
          </a:p>
          <a:p>
            <a:pPr marL="457200" lvl="1" indent="0">
              <a:buNone/>
            </a:pPr>
            <a:r>
              <a:rPr lang="en-US" sz="2000" dirty="0"/>
              <a:t>How much more debt/unemployment until the economy crashes? How much more of a rise in temperature until climate change can’t be stopped?</a:t>
            </a:r>
          </a:p>
          <a:p>
            <a:pPr indent="-285750"/>
            <a:r>
              <a:rPr lang="en-US" sz="2400" dirty="0"/>
              <a:t>Try to look to your evidence- if not is it a lot more/only a little before the impact happens?</a:t>
            </a:r>
          </a:p>
          <a:p>
            <a:pPr indent="-285750"/>
            <a:r>
              <a:rPr lang="en-US" sz="2400" dirty="0"/>
              <a:t>This is similar to timeframe, but instead of when it will happen, it quantifies how/ the exact point for how you got your timeframe.</a:t>
            </a:r>
          </a:p>
        </p:txBody>
      </p:sp>
    </p:spTree>
    <p:extLst>
      <p:ext uri="{BB962C8B-B14F-4D97-AF65-F5344CB8AC3E}">
        <p14:creationId xmlns:p14="http://schemas.microsoft.com/office/powerpoint/2010/main" val="20537545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24A2E9-C0D0-4515-9DDD-0C41E88E6DCB}"/>
              </a:ext>
            </a:extLst>
          </p:cNvPr>
          <p:cNvSpPr>
            <a:spLocks noGrp="1"/>
          </p:cNvSpPr>
          <p:nvPr>
            <p:ph type="title"/>
          </p:nvPr>
        </p:nvSpPr>
        <p:spPr>
          <a:xfrm>
            <a:off x="2341492" y="615232"/>
            <a:ext cx="8911687" cy="1280890"/>
          </a:xfrm>
        </p:spPr>
        <p:txBody>
          <a:bodyPr/>
          <a:lstStyle/>
          <a:p>
            <a:r>
              <a:rPr lang="en-US" dirty="0"/>
              <a:t>Questions . . . </a:t>
            </a:r>
          </a:p>
        </p:txBody>
      </p:sp>
      <p:sp>
        <p:nvSpPr>
          <p:cNvPr id="3" name="Content Placeholder 2">
            <a:extLst>
              <a:ext uri="{FF2B5EF4-FFF2-40B4-BE49-F238E27FC236}">
                <a16:creationId xmlns:a16="http://schemas.microsoft.com/office/drawing/2014/main" id="{19560D90-594B-41E3-8DB0-F3D822D4438A}"/>
              </a:ext>
            </a:extLst>
          </p:cNvPr>
          <p:cNvSpPr>
            <a:spLocks noGrp="1"/>
          </p:cNvSpPr>
          <p:nvPr>
            <p:ph idx="1"/>
          </p:nvPr>
        </p:nvSpPr>
        <p:spPr/>
        <p:txBody>
          <a:bodyPr>
            <a:normAutofit/>
          </a:bodyPr>
          <a:lstStyle/>
          <a:p>
            <a:r>
              <a:rPr lang="en-US" sz="2800" dirty="0"/>
              <a:t>Who has heard of impacts?</a:t>
            </a:r>
          </a:p>
          <a:p>
            <a:endParaRPr lang="en-US" sz="2800" dirty="0"/>
          </a:p>
          <a:p>
            <a:r>
              <a:rPr lang="en-US" sz="2800" dirty="0"/>
              <a:t>What do you all think impacts are?</a:t>
            </a:r>
          </a:p>
          <a:p>
            <a:endParaRPr lang="en-US" sz="2800" dirty="0"/>
          </a:p>
          <a:p>
            <a:r>
              <a:rPr lang="en-US" sz="2800" dirty="0"/>
              <a:t>Why are impacts important?</a:t>
            </a:r>
          </a:p>
          <a:p>
            <a:pPr marL="0" indent="0">
              <a:buNone/>
            </a:pPr>
            <a:endParaRPr lang="en-US" sz="2800" dirty="0"/>
          </a:p>
        </p:txBody>
      </p:sp>
    </p:spTree>
    <p:extLst>
      <p:ext uri="{BB962C8B-B14F-4D97-AF65-F5344CB8AC3E}">
        <p14:creationId xmlns:p14="http://schemas.microsoft.com/office/powerpoint/2010/main" val="2799189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282CB-F9A1-4779-B4D9-0D95E34BF89F}"/>
              </a:ext>
            </a:extLst>
          </p:cNvPr>
          <p:cNvSpPr>
            <a:spLocks noGrp="1"/>
          </p:cNvSpPr>
          <p:nvPr>
            <p:ph type="title"/>
          </p:nvPr>
        </p:nvSpPr>
        <p:spPr/>
        <p:txBody>
          <a:bodyPr/>
          <a:lstStyle/>
          <a:p>
            <a:r>
              <a:rPr lang="en-US" dirty="0"/>
              <a:t>Reversibility</a:t>
            </a:r>
          </a:p>
        </p:txBody>
      </p:sp>
      <p:sp>
        <p:nvSpPr>
          <p:cNvPr id="3" name="Content Placeholder 2">
            <a:extLst>
              <a:ext uri="{FF2B5EF4-FFF2-40B4-BE49-F238E27FC236}">
                <a16:creationId xmlns:a16="http://schemas.microsoft.com/office/drawing/2014/main" id="{521336DD-DAC3-4CBB-A279-A1B0D70B00FC}"/>
              </a:ext>
            </a:extLst>
          </p:cNvPr>
          <p:cNvSpPr>
            <a:spLocks noGrp="1"/>
          </p:cNvSpPr>
          <p:nvPr>
            <p:ph idx="1"/>
          </p:nvPr>
        </p:nvSpPr>
        <p:spPr/>
        <p:txBody>
          <a:bodyPr>
            <a:normAutofit/>
          </a:bodyPr>
          <a:lstStyle/>
          <a:p>
            <a:r>
              <a:rPr lang="en-US" sz="2800" dirty="0"/>
              <a:t>Is your impact able to be reversed? </a:t>
            </a:r>
          </a:p>
          <a:p>
            <a:pPr lvl="1"/>
            <a:r>
              <a:rPr lang="en-US" sz="2400" dirty="0"/>
              <a:t>If the economy crashes can it get better? If species go extinct, can they come back? </a:t>
            </a:r>
          </a:p>
          <a:p>
            <a:r>
              <a:rPr lang="en-US" sz="2800" dirty="0"/>
              <a:t>Is an impact that can be reversed vs one that can’t stronger than the other? Why?</a:t>
            </a:r>
          </a:p>
          <a:p>
            <a:r>
              <a:rPr lang="en-US" sz="2800" dirty="0"/>
              <a:t>Why is it more important to solve/prevent your impacts vs your opponents.</a:t>
            </a:r>
          </a:p>
        </p:txBody>
      </p:sp>
    </p:spTree>
    <p:extLst>
      <p:ext uri="{BB962C8B-B14F-4D97-AF65-F5344CB8AC3E}">
        <p14:creationId xmlns:p14="http://schemas.microsoft.com/office/powerpoint/2010/main" val="13806589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4696F-03D8-4A61-B26D-5AD719B3AB40}"/>
              </a:ext>
            </a:extLst>
          </p:cNvPr>
          <p:cNvSpPr>
            <a:spLocks noGrp="1"/>
          </p:cNvSpPr>
          <p:nvPr>
            <p:ph type="title"/>
          </p:nvPr>
        </p:nvSpPr>
        <p:spPr/>
        <p:txBody>
          <a:bodyPr/>
          <a:lstStyle/>
          <a:p>
            <a:r>
              <a:rPr lang="en-US" dirty="0"/>
              <a:t>Obligation</a:t>
            </a:r>
          </a:p>
        </p:txBody>
      </p:sp>
      <p:sp>
        <p:nvSpPr>
          <p:cNvPr id="3" name="Content Placeholder 2">
            <a:extLst>
              <a:ext uri="{FF2B5EF4-FFF2-40B4-BE49-F238E27FC236}">
                <a16:creationId xmlns:a16="http://schemas.microsoft.com/office/drawing/2014/main" id="{DFEB0279-416A-461C-A6B8-5DE26F4D53B1}"/>
              </a:ext>
            </a:extLst>
          </p:cNvPr>
          <p:cNvSpPr>
            <a:spLocks noGrp="1"/>
          </p:cNvSpPr>
          <p:nvPr>
            <p:ph idx="1"/>
          </p:nvPr>
        </p:nvSpPr>
        <p:spPr/>
        <p:txBody>
          <a:bodyPr>
            <a:normAutofit/>
          </a:bodyPr>
          <a:lstStyle/>
          <a:p>
            <a:r>
              <a:rPr lang="en-US" sz="2800" dirty="0"/>
              <a:t>Do we have an obligation to fix the impacts?</a:t>
            </a:r>
          </a:p>
          <a:p>
            <a:pPr lvl="1"/>
            <a:r>
              <a:rPr lang="en-US" sz="2400" dirty="0"/>
              <a:t>Did we as humans cause this impact? Is it a moral/ethical impact? </a:t>
            </a:r>
          </a:p>
          <a:p>
            <a:r>
              <a:rPr lang="en-US" sz="2800" dirty="0"/>
              <a:t>This is a pathos appeal style argument. </a:t>
            </a:r>
          </a:p>
        </p:txBody>
      </p:sp>
    </p:spTree>
    <p:extLst>
      <p:ext uri="{BB962C8B-B14F-4D97-AF65-F5344CB8AC3E}">
        <p14:creationId xmlns:p14="http://schemas.microsoft.com/office/powerpoint/2010/main" val="36852352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BE73C-4FAE-4A39-B635-EC018575CCD9}"/>
              </a:ext>
            </a:extLst>
          </p:cNvPr>
          <p:cNvSpPr>
            <a:spLocks noGrp="1"/>
          </p:cNvSpPr>
          <p:nvPr>
            <p:ph type="title"/>
          </p:nvPr>
        </p:nvSpPr>
        <p:spPr/>
        <p:txBody>
          <a:bodyPr/>
          <a:lstStyle/>
          <a:p>
            <a:r>
              <a:rPr lang="en-US" dirty="0"/>
              <a:t>Now You Do It!</a:t>
            </a:r>
          </a:p>
        </p:txBody>
      </p:sp>
      <p:sp>
        <p:nvSpPr>
          <p:cNvPr id="3" name="Content Placeholder 2">
            <a:extLst>
              <a:ext uri="{FF2B5EF4-FFF2-40B4-BE49-F238E27FC236}">
                <a16:creationId xmlns:a16="http://schemas.microsoft.com/office/drawing/2014/main" id="{DD02F340-297E-4E00-A165-F846DE9B9D21}"/>
              </a:ext>
            </a:extLst>
          </p:cNvPr>
          <p:cNvSpPr>
            <a:spLocks noGrp="1"/>
          </p:cNvSpPr>
          <p:nvPr>
            <p:ph idx="1"/>
          </p:nvPr>
        </p:nvSpPr>
        <p:spPr/>
        <p:txBody>
          <a:bodyPr>
            <a:normAutofit/>
          </a:bodyPr>
          <a:lstStyle/>
          <a:p>
            <a:r>
              <a:rPr lang="en-US" sz="2400" dirty="0"/>
              <a:t>Explain why your impact has </a:t>
            </a:r>
            <a:r>
              <a:rPr lang="en-US" sz="2400"/>
              <a:t>a stronger</a:t>
            </a:r>
            <a:endParaRPr lang="en-US" sz="2400" dirty="0"/>
          </a:p>
          <a:p>
            <a:r>
              <a:rPr lang="en-US" sz="2400" dirty="0"/>
              <a:t>Brink/Threshold</a:t>
            </a:r>
          </a:p>
          <a:p>
            <a:r>
              <a:rPr lang="en-US" sz="2400" dirty="0"/>
              <a:t>Reversibility</a:t>
            </a:r>
          </a:p>
          <a:p>
            <a:r>
              <a:rPr lang="en-US" sz="2400" dirty="0"/>
              <a:t>Obligation.</a:t>
            </a:r>
          </a:p>
        </p:txBody>
      </p:sp>
    </p:spTree>
    <p:extLst>
      <p:ext uri="{BB962C8B-B14F-4D97-AF65-F5344CB8AC3E}">
        <p14:creationId xmlns:p14="http://schemas.microsoft.com/office/powerpoint/2010/main" val="17795097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24A2E9-C0D0-4515-9DDD-0C41E88E6DCB}"/>
              </a:ext>
            </a:extLst>
          </p:cNvPr>
          <p:cNvSpPr>
            <a:spLocks noGrp="1"/>
          </p:cNvSpPr>
          <p:nvPr>
            <p:ph type="title"/>
          </p:nvPr>
        </p:nvSpPr>
        <p:spPr>
          <a:xfrm>
            <a:off x="2341492" y="615232"/>
            <a:ext cx="8911687" cy="1280890"/>
          </a:xfrm>
        </p:spPr>
        <p:txBody>
          <a:bodyPr/>
          <a:lstStyle/>
          <a:p>
            <a:r>
              <a:rPr lang="en-US" dirty="0"/>
              <a:t>Impacts are . . . </a:t>
            </a:r>
          </a:p>
        </p:txBody>
      </p:sp>
      <p:sp>
        <p:nvSpPr>
          <p:cNvPr id="3" name="Content Placeholder 2">
            <a:extLst>
              <a:ext uri="{FF2B5EF4-FFF2-40B4-BE49-F238E27FC236}">
                <a16:creationId xmlns:a16="http://schemas.microsoft.com/office/drawing/2014/main" id="{19560D90-594B-41E3-8DB0-F3D822D4438A}"/>
              </a:ext>
            </a:extLst>
          </p:cNvPr>
          <p:cNvSpPr>
            <a:spLocks noGrp="1"/>
          </p:cNvSpPr>
          <p:nvPr>
            <p:ph idx="1"/>
          </p:nvPr>
        </p:nvSpPr>
        <p:spPr/>
        <p:txBody>
          <a:bodyPr>
            <a:normAutofit/>
          </a:bodyPr>
          <a:lstStyle/>
          <a:p>
            <a:r>
              <a:rPr lang="en-US" sz="2800" dirty="0"/>
              <a:t>The importance of your arguments</a:t>
            </a:r>
          </a:p>
          <a:p>
            <a:endParaRPr lang="en-US" sz="2800" dirty="0"/>
          </a:p>
          <a:p>
            <a:r>
              <a:rPr lang="en-US" sz="2800" dirty="0"/>
              <a:t>They show why your arguments are stronger reasons than your opponents’ arguments.</a:t>
            </a:r>
          </a:p>
          <a:p>
            <a:pPr marL="0" indent="0">
              <a:buNone/>
            </a:pPr>
            <a:endParaRPr lang="en-US" sz="2800" dirty="0"/>
          </a:p>
        </p:txBody>
      </p:sp>
    </p:spTree>
    <p:extLst>
      <p:ext uri="{BB962C8B-B14F-4D97-AF65-F5344CB8AC3E}">
        <p14:creationId xmlns:p14="http://schemas.microsoft.com/office/powerpoint/2010/main" val="2263342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DE64B-3249-49A3-B6F8-215A071814B5}"/>
              </a:ext>
            </a:extLst>
          </p:cNvPr>
          <p:cNvSpPr>
            <a:spLocks noGrp="1"/>
          </p:cNvSpPr>
          <p:nvPr>
            <p:ph type="title"/>
          </p:nvPr>
        </p:nvSpPr>
        <p:spPr>
          <a:xfrm>
            <a:off x="2033671" y="259299"/>
            <a:ext cx="9645340" cy="1280890"/>
          </a:xfrm>
        </p:spPr>
        <p:txBody>
          <a:bodyPr/>
          <a:lstStyle/>
          <a:p>
            <a:r>
              <a:rPr lang="en-US" dirty="0"/>
              <a:t>Economic versus Life/Safety Impacts</a:t>
            </a:r>
          </a:p>
        </p:txBody>
      </p:sp>
      <p:sp>
        <p:nvSpPr>
          <p:cNvPr id="3" name="Content Placeholder 2">
            <a:extLst>
              <a:ext uri="{FF2B5EF4-FFF2-40B4-BE49-F238E27FC236}">
                <a16:creationId xmlns:a16="http://schemas.microsoft.com/office/drawing/2014/main" id="{B808047D-D45A-4A13-A4A3-6D2AE5EC0A14}"/>
              </a:ext>
            </a:extLst>
          </p:cNvPr>
          <p:cNvSpPr>
            <a:spLocks noGrp="1"/>
          </p:cNvSpPr>
          <p:nvPr>
            <p:ph idx="1"/>
          </p:nvPr>
        </p:nvSpPr>
        <p:spPr>
          <a:xfrm>
            <a:off x="2589212" y="1540189"/>
            <a:ext cx="8915400" cy="3777622"/>
          </a:xfrm>
        </p:spPr>
        <p:txBody>
          <a:bodyPr>
            <a:noAutofit/>
          </a:bodyPr>
          <a:lstStyle/>
          <a:p>
            <a:r>
              <a:rPr lang="en-US" sz="2800" dirty="0"/>
              <a:t>Teams might argue Economic Impacts (Jobs, Poverty, Growth)</a:t>
            </a:r>
          </a:p>
          <a:p>
            <a:endParaRPr lang="en-US" sz="2800" dirty="0"/>
          </a:p>
          <a:p>
            <a:r>
              <a:rPr lang="en-US" sz="2800" dirty="0"/>
              <a:t>Teams might argue Safety/Life Impacts (Illness, Death, Injury)</a:t>
            </a:r>
          </a:p>
          <a:p>
            <a:endParaRPr lang="en-US" sz="2800" dirty="0"/>
          </a:p>
          <a:p>
            <a:r>
              <a:rPr lang="en-US" sz="2800" dirty="0"/>
              <a:t>How would you compare the impacts of economic suffering versus illness and death during Covid-19?</a:t>
            </a:r>
          </a:p>
        </p:txBody>
      </p:sp>
    </p:spTree>
    <p:extLst>
      <p:ext uri="{BB962C8B-B14F-4D97-AF65-F5344CB8AC3E}">
        <p14:creationId xmlns:p14="http://schemas.microsoft.com/office/powerpoint/2010/main" val="2668046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3DE64B-3249-49A3-B6F8-215A071814B5}"/>
              </a:ext>
            </a:extLst>
          </p:cNvPr>
          <p:cNvSpPr>
            <a:spLocks noGrp="1"/>
          </p:cNvSpPr>
          <p:nvPr>
            <p:ph type="title"/>
          </p:nvPr>
        </p:nvSpPr>
        <p:spPr/>
        <p:txBody>
          <a:bodyPr/>
          <a:lstStyle/>
          <a:p>
            <a:r>
              <a:rPr lang="en-US" dirty="0"/>
              <a:t>Other Impact Comparisons</a:t>
            </a:r>
          </a:p>
        </p:txBody>
      </p:sp>
      <p:sp>
        <p:nvSpPr>
          <p:cNvPr id="3" name="Content Placeholder 2">
            <a:extLst>
              <a:ext uri="{FF2B5EF4-FFF2-40B4-BE49-F238E27FC236}">
                <a16:creationId xmlns:a16="http://schemas.microsoft.com/office/drawing/2014/main" id="{B808047D-D45A-4A13-A4A3-6D2AE5EC0A14}"/>
              </a:ext>
            </a:extLst>
          </p:cNvPr>
          <p:cNvSpPr>
            <a:spLocks noGrp="1"/>
          </p:cNvSpPr>
          <p:nvPr>
            <p:ph idx="1"/>
          </p:nvPr>
        </p:nvSpPr>
        <p:spPr/>
        <p:txBody>
          <a:bodyPr>
            <a:noAutofit/>
          </a:bodyPr>
          <a:lstStyle/>
          <a:p>
            <a:r>
              <a:rPr lang="en-US" sz="2800" dirty="0"/>
              <a:t>Economy versus the Environment</a:t>
            </a:r>
          </a:p>
          <a:p>
            <a:r>
              <a:rPr lang="en-US" sz="2800" dirty="0"/>
              <a:t>Freedom versus Safety/Lives</a:t>
            </a:r>
          </a:p>
          <a:p>
            <a:r>
              <a:rPr lang="en-US" sz="2800" dirty="0"/>
              <a:t>Learning versus Fun</a:t>
            </a:r>
          </a:p>
          <a:p>
            <a:r>
              <a:rPr lang="en-US" sz="2800" dirty="0"/>
              <a:t>Any others you can think of?</a:t>
            </a:r>
          </a:p>
        </p:txBody>
      </p:sp>
    </p:spTree>
    <p:extLst>
      <p:ext uri="{BB962C8B-B14F-4D97-AF65-F5344CB8AC3E}">
        <p14:creationId xmlns:p14="http://schemas.microsoft.com/office/powerpoint/2010/main" val="75584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9E364-637B-4869-9195-BED191E6410E}"/>
              </a:ext>
            </a:extLst>
          </p:cNvPr>
          <p:cNvSpPr>
            <a:spLocks noGrp="1"/>
          </p:cNvSpPr>
          <p:nvPr>
            <p:ph type="title"/>
          </p:nvPr>
        </p:nvSpPr>
        <p:spPr>
          <a:xfrm>
            <a:off x="2527952" y="115291"/>
            <a:ext cx="8911687" cy="1280890"/>
          </a:xfrm>
        </p:spPr>
        <p:txBody>
          <a:bodyPr/>
          <a:lstStyle/>
          <a:p>
            <a:r>
              <a:rPr lang="en-US" dirty="0"/>
              <a:t>How do you Impact an argument?</a:t>
            </a:r>
          </a:p>
        </p:txBody>
      </p:sp>
      <p:sp>
        <p:nvSpPr>
          <p:cNvPr id="3" name="Content Placeholder 2">
            <a:extLst>
              <a:ext uri="{FF2B5EF4-FFF2-40B4-BE49-F238E27FC236}">
                <a16:creationId xmlns:a16="http://schemas.microsoft.com/office/drawing/2014/main" id="{D78D02A7-898C-4415-90C9-4C84CEEB9B06}"/>
              </a:ext>
            </a:extLst>
          </p:cNvPr>
          <p:cNvSpPr>
            <a:spLocks noGrp="1"/>
          </p:cNvSpPr>
          <p:nvPr>
            <p:ph idx="1"/>
          </p:nvPr>
        </p:nvSpPr>
        <p:spPr>
          <a:xfrm>
            <a:off x="1718188" y="958644"/>
            <a:ext cx="9851396" cy="5729749"/>
          </a:xfrm>
        </p:spPr>
        <p:txBody>
          <a:bodyPr>
            <a:noAutofit/>
          </a:bodyPr>
          <a:lstStyle/>
          <a:p>
            <a:endParaRPr lang="en-US" sz="2800" b="1" dirty="0"/>
          </a:p>
          <a:p>
            <a:r>
              <a:rPr lang="en-US" sz="2800" b="1" dirty="0"/>
              <a:t>MATTERS</a:t>
            </a:r>
          </a:p>
          <a:p>
            <a:r>
              <a:rPr lang="en-US" sz="2800" b="1" dirty="0"/>
              <a:t>COMPARES</a:t>
            </a:r>
            <a:endParaRPr lang="en-US" sz="2800" dirty="0"/>
          </a:p>
          <a:p>
            <a:endParaRPr lang="en-US" sz="2800" dirty="0"/>
          </a:p>
          <a:p>
            <a:endParaRPr lang="en-US" sz="2800" dirty="0"/>
          </a:p>
          <a:p>
            <a:endParaRPr lang="en-US" sz="2800" dirty="0"/>
          </a:p>
          <a:p>
            <a:endParaRPr lang="en-US" sz="2800" dirty="0"/>
          </a:p>
          <a:p>
            <a:endParaRPr lang="en-US" sz="2800" dirty="0"/>
          </a:p>
          <a:p>
            <a:pPr marL="0" indent="0">
              <a:buNone/>
            </a:pPr>
            <a:endParaRPr lang="en-US" sz="2800" dirty="0"/>
          </a:p>
        </p:txBody>
      </p:sp>
    </p:spTree>
    <p:extLst>
      <p:ext uri="{BB962C8B-B14F-4D97-AF65-F5344CB8AC3E}">
        <p14:creationId xmlns:p14="http://schemas.microsoft.com/office/powerpoint/2010/main" val="39348843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9E364-637B-4869-9195-BED191E6410E}"/>
              </a:ext>
            </a:extLst>
          </p:cNvPr>
          <p:cNvSpPr>
            <a:spLocks noGrp="1"/>
          </p:cNvSpPr>
          <p:nvPr>
            <p:ph type="title"/>
          </p:nvPr>
        </p:nvSpPr>
        <p:spPr>
          <a:xfrm>
            <a:off x="2527952" y="115291"/>
            <a:ext cx="8911687" cy="1280890"/>
          </a:xfrm>
        </p:spPr>
        <p:txBody>
          <a:bodyPr/>
          <a:lstStyle/>
          <a:p>
            <a:r>
              <a:rPr lang="en-US" dirty="0"/>
              <a:t>IMPACT: The Argument Matters</a:t>
            </a:r>
          </a:p>
        </p:txBody>
      </p:sp>
      <p:sp>
        <p:nvSpPr>
          <p:cNvPr id="3" name="Content Placeholder 2">
            <a:extLst>
              <a:ext uri="{FF2B5EF4-FFF2-40B4-BE49-F238E27FC236}">
                <a16:creationId xmlns:a16="http://schemas.microsoft.com/office/drawing/2014/main" id="{D78D02A7-898C-4415-90C9-4C84CEEB9B06}"/>
              </a:ext>
            </a:extLst>
          </p:cNvPr>
          <p:cNvSpPr>
            <a:spLocks noGrp="1"/>
          </p:cNvSpPr>
          <p:nvPr>
            <p:ph idx="1"/>
          </p:nvPr>
        </p:nvSpPr>
        <p:spPr>
          <a:xfrm>
            <a:off x="1718188" y="958644"/>
            <a:ext cx="9851396" cy="5729749"/>
          </a:xfrm>
        </p:spPr>
        <p:txBody>
          <a:bodyPr>
            <a:noAutofit/>
          </a:bodyPr>
          <a:lstStyle/>
          <a:p>
            <a:endParaRPr lang="en-US" sz="2800" b="1" dirty="0"/>
          </a:p>
          <a:p>
            <a:r>
              <a:rPr lang="en-US" sz="2800" b="1" dirty="0"/>
              <a:t>MATTERS:</a:t>
            </a:r>
            <a:r>
              <a:rPr lang="en-US" sz="2800" dirty="0"/>
              <a:t> Tells the judge why your argument matters.</a:t>
            </a:r>
          </a:p>
          <a:p>
            <a:r>
              <a:rPr lang="en-US" sz="2800" dirty="0" err="1"/>
              <a:t>Eg</a:t>
            </a:r>
            <a:r>
              <a:rPr lang="en-US" sz="2800" dirty="0"/>
              <a:t> 1000s of kids get depressed</a:t>
            </a:r>
          </a:p>
          <a:p>
            <a:r>
              <a:rPr lang="en-US" sz="2800" dirty="0" err="1"/>
              <a:t>Eg</a:t>
            </a:r>
            <a:r>
              <a:rPr lang="en-US" sz="2800" dirty="0"/>
              <a:t> Studies show kids’ learning is hurt and that those kids’ futures is hurt without that learning</a:t>
            </a:r>
          </a:p>
          <a:p>
            <a:endParaRPr lang="en-US" sz="2800" dirty="0"/>
          </a:p>
          <a:p>
            <a:endParaRPr lang="en-US" sz="2800" dirty="0"/>
          </a:p>
          <a:p>
            <a:endParaRPr lang="en-US" sz="2800" dirty="0"/>
          </a:p>
          <a:p>
            <a:endParaRPr lang="en-US" sz="2800" dirty="0"/>
          </a:p>
          <a:p>
            <a:endParaRPr lang="en-US" sz="2800" dirty="0"/>
          </a:p>
          <a:p>
            <a:pPr marL="0" indent="0">
              <a:buNone/>
            </a:pPr>
            <a:endParaRPr lang="en-US" sz="2800" dirty="0"/>
          </a:p>
        </p:txBody>
      </p:sp>
    </p:spTree>
    <p:extLst>
      <p:ext uri="{BB962C8B-B14F-4D97-AF65-F5344CB8AC3E}">
        <p14:creationId xmlns:p14="http://schemas.microsoft.com/office/powerpoint/2010/main" val="710771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9E364-637B-4869-9195-BED191E6410E}"/>
              </a:ext>
            </a:extLst>
          </p:cNvPr>
          <p:cNvSpPr>
            <a:spLocks noGrp="1"/>
          </p:cNvSpPr>
          <p:nvPr>
            <p:ph type="title"/>
          </p:nvPr>
        </p:nvSpPr>
        <p:spPr>
          <a:xfrm>
            <a:off x="2527952" y="115291"/>
            <a:ext cx="8911687" cy="1280890"/>
          </a:xfrm>
        </p:spPr>
        <p:txBody>
          <a:bodyPr/>
          <a:lstStyle/>
          <a:p>
            <a:r>
              <a:rPr lang="en-US" dirty="0"/>
              <a:t>IMPACT: Compare the Argument</a:t>
            </a:r>
          </a:p>
        </p:txBody>
      </p:sp>
      <p:sp>
        <p:nvSpPr>
          <p:cNvPr id="3" name="Content Placeholder 2">
            <a:extLst>
              <a:ext uri="{FF2B5EF4-FFF2-40B4-BE49-F238E27FC236}">
                <a16:creationId xmlns:a16="http://schemas.microsoft.com/office/drawing/2014/main" id="{D78D02A7-898C-4415-90C9-4C84CEEB9B06}"/>
              </a:ext>
            </a:extLst>
          </p:cNvPr>
          <p:cNvSpPr>
            <a:spLocks noGrp="1"/>
          </p:cNvSpPr>
          <p:nvPr>
            <p:ph idx="1"/>
          </p:nvPr>
        </p:nvSpPr>
        <p:spPr>
          <a:xfrm>
            <a:off x="1718188" y="958644"/>
            <a:ext cx="9851396" cy="5729749"/>
          </a:xfrm>
        </p:spPr>
        <p:txBody>
          <a:bodyPr>
            <a:noAutofit/>
          </a:bodyPr>
          <a:lstStyle/>
          <a:p>
            <a:endParaRPr lang="en-US" sz="2800" b="1" dirty="0"/>
          </a:p>
          <a:p>
            <a:r>
              <a:rPr lang="en-US" sz="2800" b="1" dirty="0"/>
              <a:t>COMPARES:</a:t>
            </a:r>
            <a:r>
              <a:rPr lang="en-US" sz="2800" dirty="0"/>
              <a:t> Compares your team’s arguments to your opponents.</a:t>
            </a:r>
          </a:p>
          <a:p>
            <a:r>
              <a:rPr lang="en-US" sz="2800" dirty="0" err="1"/>
              <a:t>Eg</a:t>
            </a:r>
            <a:r>
              <a:rPr lang="en-US" sz="2800" dirty="0"/>
              <a:t> Kids depression hits them much harder than any small impact of having fun being on a phone</a:t>
            </a:r>
          </a:p>
          <a:p>
            <a:r>
              <a:rPr lang="en-US" sz="2800" dirty="0" err="1"/>
              <a:t>Eg</a:t>
            </a:r>
            <a:r>
              <a:rPr lang="en-US" sz="2800" dirty="0"/>
              <a:t> Kids’ loss of learning affects them for life—whereas fun on the phone is just a momentary benefit.</a:t>
            </a:r>
          </a:p>
          <a:p>
            <a:endParaRPr lang="en-US" sz="2800" dirty="0"/>
          </a:p>
          <a:p>
            <a:endParaRPr lang="en-US" sz="2800" dirty="0"/>
          </a:p>
          <a:p>
            <a:endParaRPr lang="en-US" sz="2800" dirty="0"/>
          </a:p>
          <a:p>
            <a:pPr marL="0" indent="0">
              <a:buNone/>
            </a:pPr>
            <a:endParaRPr lang="en-US" sz="2800" dirty="0"/>
          </a:p>
        </p:txBody>
      </p:sp>
    </p:spTree>
    <p:extLst>
      <p:ext uri="{BB962C8B-B14F-4D97-AF65-F5344CB8AC3E}">
        <p14:creationId xmlns:p14="http://schemas.microsoft.com/office/powerpoint/2010/main" val="41185576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9E364-637B-4869-9195-BED191E6410E}"/>
              </a:ext>
            </a:extLst>
          </p:cNvPr>
          <p:cNvSpPr>
            <a:spLocks noGrp="1"/>
          </p:cNvSpPr>
          <p:nvPr>
            <p:ph type="title"/>
          </p:nvPr>
        </p:nvSpPr>
        <p:spPr>
          <a:xfrm>
            <a:off x="2527952" y="115291"/>
            <a:ext cx="8911687" cy="1280890"/>
          </a:xfrm>
        </p:spPr>
        <p:txBody>
          <a:bodyPr/>
          <a:lstStyle/>
          <a:p>
            <a:r>
              <a:rPr lang="en-US" dirty="0"/>
              <a:t>Now: You do it!</a:t>
            </a:r>
          </a:p>
        </p:txBody>
      </p:sp>
      <p:sp>
        <p:nvSpPr>
          <p:cNvPr id="3" name="Content Placeholder 2">
            <a:extLst>
              <a:ext uri="{FF2B5EF4-FFF2-40B4-BE49-F238E27FC236}">
                <a16:creationId xmlns:a16="http://schemas.microsoft.com/office/drawing/2014/main" id="{D78D02A7-898C-4415-90C9-4C84CEEB9B06}"/>
              </a:ext>
            </a:extLst>
          </p:cNvPr>
          <p:cNvSpPr>
            <a:spLocks noGrp="1"/>
          </p:cNvSpPr>
          <p:nvPr>
            <p:ph idx="1"/>
          </p:nvPr>
        </p:nvSpPr>
        <p:spPr>
          <a:xfrm>
            <a:off x="1489587" y="958644"/>
            <a:ext cx="10463981" cy="5729749"/>
          </a:xfrm>
        </p:spPr>
        <p:txBody>
          <a:bodyPr>
            <a:noAutofit/>
          </a:bodyPr>
          <a:lstStyle/>
          <a:p>
            <a:r>
              <a:rPr lang="en-US" sz="2800" b="1" dirty="0"/>
              <a:t>YOU ARE PRO ON THE ZOOS TOPIC</a:t>
            </a:r>
          </a:p>
          <a:p>
            <a:r>
              <a:rPr lang="en-US" sz="2800" dirty="0"/>
              <a:t>You argue animals are mistreated and suffer in zoo cages</a:t>
            </a:r>
          </a:p>
          <a:p>
            <a:r>
              <a:rPr lang="en-US" sz="2800" dirty="0"/>
              <a:t>The con argues zoos are educational for visitors</a:t>
            </a:r>
          </a:p>
          <a:p>
            <a:endParaRPr lang="en-US" sz="2800" dirty="0"/>
          </a:p>
          <a:p>
            <a:r>
              <a:rPr lang="en-US" sz="2800" dirty="0"/>
              <a:t>You’ve got 3 minutes to prepare:</a:t>
            </a:r>
          </a:p>
          <a:p>
            <a:endParaRPr lang="en-US" sz="2800" dirty="0"/>
          </a:p>
          <a:p>
            <a:r>
              <a:rPr lang="en-US" sz="2800" b="1" dirty="0"/>
              <a:t>MATTERS:</a:t>
            </a:r>
            <a:r>
              <a:rPr lang="en-US" sz="2800" dirty="0"/>
              <a:t> Tells the judge why your argument matters.</a:t>
            </a:r>
          </a:p>
          <a:p>
            <a:endParaRPr lang="en-US" sz="2800" dirty="0"/>
          </a:p>
          <a:p>
            <a:r>
              <a:rPr lang="en-US" sz="2800" b="1" dirty="0"/>
              <a:t>COMPARES:</a:t>
            </a:r>
            <a:r>
              <a:rPr lang="en-US" sz="2800" dirty="0"/>
              <a:t> Compares your team’s arguments to your opponents.</a:t>
            </a:r>
          </a:p>
          <a:p>
            <a:endParaRPr lang="en-US" sz="2800" dirty="0"/>
          </a:p>
          <a:p>
            <a:endParaRPr lang="en-US" sz="2800" dirty="0"/>
          </a:p>
          <a:p>
            <a:endParaRPr lang="en-US" sz="2800" dirty="0"/>
          </a:p>
          <a:p>
            <a:pPr marL="0" indent="0">
              <a:buNone/>
            </a:pPr>
            <a:endParaRPr lang="en-US" sz="2800" dirty="0"/>
          </a:p>
        </p:txBody>
      </p:sp>
    </p:spTree>
    <p:extLst>
      <p:ext uri="{BB962C8B-B14F-4D97-AF65-F5344CB8AC3E}">
        <p14:creationId xmlns:p14="http://schemas.microsoft.com/office/powerpoint/2010/main" val="175279040"/>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106</TotalTime>
  <Words>1040</Words>
  <Application>Microsoft Office PowerPoint</Application>
  <PresentationFormat>Widescreen</PresentationFormat>
  <Paragraphs>144</Paragraphs>
  <Slides>22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vt:i4>
      </vt:variant>
    </vt:vector>
  </HeadingPairs>
  <TitlesOfParts>
    <vt:vector size="26" baseType="lpstr">
      <vt:lpstr>Arial</vt:lpstr>
      <vt:lpstr>Arial Black</vt:lpstr>
      <vt:lpstr>Wingdings 3</vt:lpstr>
      <vt:lpstr>Wisp</vt:lpstr>
      <vt:lpstr>Impacts</vt:lpstr>
      <vt:lpstr>Questions . . . </vt:lpstr>
      <vt:lpstr>Impacts are . . . </vt:lpstr>
      <vt:lpstr>Economic versus Life/Safety Impacts</vt:lpstr>
      <vt:lpstr>Other Impact Comparisons</vt:lpstr>
      <vt:lpstr>How do you Impact an argument?</vt:lpstr>
      <vt:lpstr>IMPACT: The Argument Matters</vt:lpstr>
      <vt:lpstr>IMPACT: Compare the Argument</vt:lpstr>
      <vt:lpstr>Now: You do it!</vt:lpstr>
      <vt:lpstr>Additional Ways to Compare</vt:lpstr>
      <vt:lpstr>A Final Way to Compare</vt:lpstr>
      <vt:lpstr>Now you do it Again!</vt:lpstr>
      <vt:lpstr>Two Types of Impacts</vt:lpstr>
      <vt:lpstr>Impact Calculus </vt:lpstr>
      <vt:lpstr>Magnitude </vt:lpstr>
      <vt:lpstr>Probability</vt:lpstr>
      <vt:lpstr>Timeframe</vt:lpstr>
      <vt:lpstr>Now You Do It!</vt:lpstr>
      <vt:lpstr>Brink/Threshold</vt:lpstr>
      <vt:lpstr>Reversibility</vt:lpstr>
      <vt:lpstr>Obligation</vt:lpstr>
      <vt:lpstr>Now You Do It!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Badgley</dc:creator>
  <cp:lastModifiedBy>Jim Climb the Mountain</cp:lastModifiedBy>
  <cp:revision>17</cp:revision>
  <dcterms:created xsi:type="dcterms:W3CDTF">2021-07-18T22:00:33Z</dcterms:created>
  <dcterms:modified xsi:type="dcterms:W3CDTF">2022-07-08T19:16:54Z</dcterms:modified>
</cp:coreProperties>
</file>