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88" r:id="rId4"/>
    <p:sldId id="380" r:id="rId5"/>
    <p:sldId id="366" r:id="rId6"/>
    <p:sldId id="306" r:id="rId7"/>
    <p:sldId id="381" r:id="rId8"/>
    <p:sldId id="382" r:id="rId9"/>
    <p:sldId id="383" r:id="rId10"/>
    <p:sldId id="384" r:id="rId11"/>
    <p:sldId id="385" r:id="rId12"/>
    <p:sldId id="386" r:id="rId13"/>
    <p:sldId id="314" r:id="rId14"/>
    <p:sldId id="355" r:id="rId15"/>
    <p:sldId id="362" r:id="rId16"/>
    <p:sldId id="356" r:id="rId17"/>
    <p:sldId id="357" r:id="rId18"/>
    <p:sldId id="358" r:id="rId19"/>
    <p:sldId id="359" r:id="rId20"/>
    <p:sldId id="360" r:id="rId21"/>
    <p:sldId id="361" r:id="rId22"/>
    <p:sldId id="389" r:id="rId23"/>
    <p:sldId id="390" r:id="rId24"/>
    <p:sldId id="363" r:id="rId25"/>
    <p:sldId id="370" r:id="rId26"/>
    <p:sldId id="38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1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Debates on topic 2</a:t>
            </a:r>
            <a:br>
              <a:rPr lang="en-US" sz="4800" b="1" dirty="0"/>
            </a:br>
            <a:r>
              <a:rPr lang="en-US" sz="4800" b="1" dirty="0"/>
              <a:t>Doing the 1, 2 and 3 speeches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speeches: SHOWING YOUR PARTNERS WON THE DEBATE!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YOUR JOB IS </a:t>
            </a:r>
            <a:r>
              <a:rPr lang="en-US" sz="4400" b="1" u="sng" dirty="0"/>
              <a:t>NOT</a:t>
            </a:r>
            <a:r>
              <a:rPr lang="en-US" sz="3200" b="1" dirty="0"/>
              <a:t> TO MAKE NEW ARGUMENTS</a:t>
            </a:r>
          </a:p>
          <a:p>
            <a:r>
              <a:rPr lang="en-US" sz="3200" b="1" dirty="0"/>
              <a:t>YOUR JOB IS TO SHOW YOUR PARTNERS WON THE MAIN ARGUMENTS IN THE DEBATE</a:t>
            </a:r>
          </a:p>
          <a:p>
            <a:r>
              <a:rPr lang="en-US" sz="3200" b="1" dirty="0"/>
              <a:t>YOU WILL SAY “AS MY PARTNER SHOWED . . .” AND “WE WON THE SECOND CONTENTION WHEN MY PARTNER RESPONDED ____.”</a:t>
            </a:r>
          </a:p>
        </p:txBody>
      </p:sp>
    </p:spTree>
    <p:extLst>
      <p:ext uri="{BB962C8B-B14F-4D97-AF65-F5344CB8AC3E}">
        <p14:creationId xmlns:p14="http://schemas.microsoft.com/office/powerpoint/2010/main" val="19143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speeches: SHOWING YOUR PARTNERS WON THE DEBATE!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PRO ARGUES CONDOS MAY COLLAPSE—THERE AREN’T REQUIREMENTS TO FIX THE CONDOS</a:t>
            </a:r>
          </a:p>
          <a:p>
            <a:r>
              <a:rPr lang="en-US" sz="3200" b="1" dirty="0"/>
              <a:t>THE CON RESPONDS THAT CONDOS MUST HAVE AN INSPECTION EVERY 40 YEARS</a:t>
            </a:r>
          </a:p>
          <a:p>
            <a:r>
              <a:rPr lang="en-US" sz="3200" b="1" dirty="0"/>
              <a:t>YOU ARE NOW THE 3</a:t>
            </a:r>
            <a:r>
              <a:rPr lang="en-US" sz="3200" b="1" baseline="30000" dirty="0"/>
              <a:t>RD</a:t>
            </a:r>
            <a:r>
              <a:rPr lang="en-US" sz="3200" b="1" dirty="0"/>
              <a:t> PRO SPEAKER—WHAT DO YOU SAY?</a:t>
            </a:r>
          </a:p>
        </p:txBody>
      </p:sp>
    </p:spTree>
    <p:extLst>
      <p:ext uri="{BB962C8B-B14F-4D97-AF65-F5344CB8AC3E}">
        <p14:creationId xmlns:p14="http://schemas.microsoft.com/office/powerpoint/2010/main" val="184610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speeches: SHOWING YOUR PARTNERS WON THE DEBATE!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CON ARGUES TOUGH NEW CONDO CODES WILL COST TOO MUCH</a:t>
            </a:r>
          </a:p>
          <a:p>
            <a:r>
              <a:rPr lang="en-US" sz="3200" b="1" dirty="0"/>
              <a:t>THE PRO RESPONDS THAT CONDO CODES ENSURE SAFETY AND THAT COMES FIRST PLUS BAD CODES MEANS LOWER VALUE FOR THE CONDOS</a:t>
            </a:r>
          </a:p>
          <a:p>
            <a:r>
              <a:rPr lang="en-US" sz="3200" b="1" dirty="0"/>
              <a:t>YOU ARE NOW THE 3</a:t>
            </a:r>
            <a:r>
              <a:rPr lang="en-US" sz="3200" b="1" baseline="30000" dirty="0"/>
              <a:t>RD</a:t>
            </a:r>
            <a:r>
              <a:rPr lang="en-US" sz="3200" b="1" dirty="0"/>
              <a:t> PRO SPEAKER—WHAT DO YOU SAY?</a:t>
            </a:r>
          </a:p>
        </p:txBody>
      </p:sp>
    </p:spTree>
    <p:extLst>
      <p:ext uri="{BB962C8B-B14F-4D97-AF65-F5344CB8AC3E}">
        <p14:creationId xmlns:p14="http://schemas.microsoft.com/office/powerpoint/2010/main" val="110690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IT IS TIME for your first DEBATE!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319212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One at a time turn on your Webcam</a:t>
            </a:r>
          </a:p>
          <a:p>
            <a:r>
              <a:rPr lang="en-US" sz="3600" b="1" dirty="0"/>
              <a:t>Show me your </a:t>
            </a:r>
          </a:p>
          <a:p>
            <a:r>
              <a:rPr lang="en-US" sz="3600" b="1" dirty="0"/>
              <a:t>Flowsheets</a:t>
            </a:r>
          </a:p>
          <a:p>
            <a:r>
              <a:rPr lang="en-US" sz="3600" b="1" dirty="0"/>
              <a:t>Scripts</a:t>
            </a:r>
          </a:p>
          <a:p>
            <a:r>
              <a:rPr lang="en-US" sz="3600" b="1" dirty="0"/>
              <a:t>and Cases-Responses File</a:t>
            </a:r>
          </a:p>
          <a:p>
            <a:endParaRPr lang="en-US" sz="3600" b="1" dirty="0"/>
          </a:p>
          <a:p>
            <a:r>
              <a:rPr lang="en-US" sz="3600" b="1" dirty="0"/>
              <a:t>Do we support each other?</a:t>
            </a:r>
          </a:p>
        </p:txBody>
      </p:sp>
    </p:spTree>
    <p:extLst>
      <p:ext uri="{BB962C8B-B14F-4D97-AF65-F5344CB8AC3E}">
        <p14:creationId xmlns:p14="http://schemas.microsoft.com/office/powerpoint/2010/main" val="21561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Prepare! YOU HAVE 10 MINUTES.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1" y="1950528"/>
            <a:ext cx="6405459" cy="474164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b="1" dirty="0"/>
              <a:t>1</a:t>
            </a:r>
            <a:r>
              <a:rPr lang="en-US" sz="2800" b="1" baseline="30000" dirty="0"/>
              <a:t>st</a:t>
            </a:r>
            <a:r>
              <a:rPr lang="en-US" sz="2800" b="1" dirty="0"/>
              <a:t> Speakers: Flow your Contention in the first column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2</a:t>
            </a:r>
            <a:r>
              <a:rPr lang="en-US" sz="2800" b="1" baseline="30000" dirty="0"/>
              <a:t>nd</a:t>
            </a:r>
            <a:r>
              <a:rPr lang="en-US" sz="2800" b="1" dirty="0"/>
              <a:t> Speakers: </a:t>
            </a:r>
          </a:p>
          <a:p>
            <a:pPr lvl="1"/>
            <a:r>
              <a:rPr lang="en-US" sz="2800" b="1" dirty="0"/>
              <a:t>On a Separate sheet of paper from the flowsheet</a:t>
            </a:r>
          </a:p>
          <a:p>
            <a:pPr lvl="1"/>
            <a:r>
              <a:rPr lang="en-US" sz="2800" b="1" dirty="0"/>
              <a:t>write down responses to </a:t>
            </a:r>
            <a:br>
              <a:rPr lang="en-US" sz="2800" b="1" dirty="0"/>
            </a:br>
            <a:r>
              <a:rPr lang="en-US" sz="2800" b="1" dirty="0"/>
              <a:t>possible Con contentions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3</a:t>
            </a:r>
            <a:r>
              <a:rPr lang="en-US" sz="2800" b="1" baseline="30000" dirty="0"/>
              <a:t>rd</a:t>
            </a:r>
            <a:r>
              <a:rPr lang="en-US" sz="2800" b="1" dirty="0"/>
              <a:t> Speakers: Help your </a:t>
            </a:r>
            <a:br>
              <a:rPr lang="en-US" sz="2800" b="1" dirty="0"/>
            </a:br>
            <a:r>
              <a:rPr lang="en-US" sz="2800" b="1" dirty="0"/>
              <a:t>Partners if asked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Con team can go to Room ____.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5B271F-4FD9-4968-B599-49D67D664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2713" y="1944121"/>
            <a:ext cx="2635969" cy="23918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EDFE4D-4CA1-464B-9EA9-D52E7291E2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7739" y="4368856"/>
            <a:ext cx="2600943" cy="2350585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9B5DE7AD-A6BD-45D1-8A15-B7797B1DFE96}"/>
              </a:ext>
            </a:extLst>
          </p:cNvPr>
          <p:cNvSpPr/>
          <p:nvPr/>
        </p:nvSpPr>
        <p:spPr>
          <a:xfrm rot="1837714">
            <a:off x="5615862" y="3703930"/>
            <a:ext cx="4216626" cy="425116"/>
          </a:xfrm>
          <a:prstGeom prst="rightArrow">
            <a:avLst>
              <a:gd name="adj1" fmla="val 349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0F2394E-B2AE-483E-B5A8-7F4324FAD6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2786" y="3593596"/>
            <a:ext cx="1585097" cy="1737511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4C510567-9F1B-4617-9E42-D7CA78C3F506}"/>
              </a:ext>
            </a:extLst>
          </p:cNvPr>
          <p:cNvSpPr/>
          <p:nvPr/>
        </p:nvSpPr>
        <p:spPr>
          <a:xfrm rot="424847">
            <a:off x="5948145" y="2451983"/>
            <a:ext cx="3511928" cy="425116"/>
          </a:xfrm>
          <a:prstGeom prst="rightArrow">
            <a:avLst>
              <a:gd name="adj1" fmla="val 34906"/>
              <a:gd name="adj2" fmla="val 621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CB88-77FA-4201-9CC7-3C277D33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start debating!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290B0-6AEC-465A-A3C6-41D127AE5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Each Speech is 2 minutes today</a:t>
            </a:r>
          </a:p>
          <a:p>
            <a:r>
              <a:rPr lang="en-US" sz="2800" b="1" dirty="0"/>
              <a:t>This is a challenge</a:t>
            </a:r>
          </a:p>
          <a:p>
            <a:r>
              <a:rPr lang="en-US" sz="2800" b="1" dirty="0"/>
              <a:t>But we’re here to support each other to do this!</a:t>
            </a:r>
          </a:p>
          <a:p>
            <a:r>
              <a:rPr lang="en-US" sz="2800" b="1" dirty="0"/>
              <a:t>Do we Support Each Other?</a:t>
            </a:r>
          </a:p>
        </p:txBody>
      </p:sp>
    </p:spTree>
    <p:extLst>
      <p:ext uri="{BB962C8B-B14F-4D97-AF65-F5344CB8AC3E}">
        <p14:creationId xmlns:p14="http://schemas.microsoft.com/office/powerpoint/2010/main" val="25686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Pro Speaker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20624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/>
              <a:t>Everyone—FLOW on Pro Case Sheet</a:t>
            </a:r>
          </a:p>
          <a:p>
            <a:pPr lvl="1"/>
            <a:r>
              <a:rPr lang="en-US" sz="2800" b="1" dirty="0"/>
              <a:t>Con 2 Speaker 90% Rule—Flow Responses!</a:t>
            </a:r>
            <a:endParaRPr lang="en-US" sz="3600" b="1" dirty="0"/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Everyone clap for the Pro 1 Speaker </a:t>
            </a:r>
          </a:p>
          <a:p>
            <a:pPr lvl="1"/>
            <a:r>
              <a:rPr lang="en-US" sz="2800" b="1" dirty="0"/>
              <a:t>Pro 1 Speaker Present</a:t>
            </a:r>
          </a:p>
          <a:p>
            <a:pPr lvl="1"/>
            <a:r>
              <a:rPr lang="en-US" sz="2800" b="1" dirty="0"/>
              <a:t>--Say “My name is ______”</a:t>
            </a:r>
          </a:p>
          <a:p>
            <a:pPr lvl="1"/>
            <a:r>
              <a:rPr lang="en-US" sz="2800" b="1" dirty="0"/>
              <a:t>--State the topic</a:t>
            </a:r>
          </a:p>
          <a:p>
            <a:pPr lvl="1"/>
            <a:r>
              <a:rPr lang="en-US" sz="2800" b="1" dirty="0"/>
              <a:t>--State your one argument</a:t>
            </a:r>
          </a:p>
          <a:p>
            <a:pPr lvl="1"/>
            <a:r>
              <a:rPr lang="en-US" sz="2800" b="1" dirty="0"/>
              <a:t>--Say “You should vote for the pro side.”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74D404-B8C1-4CBC-9C56-E457E35F3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6342" y="1933074"/>
            <a:ext cx="3203454" cy="2906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56A231-3476-4087-B8EE-457343E55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8532" y="2879558"/>
            <a:ext cx="726485" cy="54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9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con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79"/>
            <a:ext cx="11598248" cy="4512873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b="1" dirty="0"/>
              <a:t>Everyone—FLOW on Con Case Sheet!</a:t>
            </a:r>
          </a:p>
          <a:p>
            <a:pPr lvl="1"/>
            <a:r>
              <a:rPr lang="en-US" sz="2800" b="1" dirty="0"/>
              <a:t>Pro 2 Speaker 90% Rule—Flow Responses!</a:t>
            </a:r>
          </a:p>
          <a:p>
            <a:pPr lvl="1"/>
            <a:endParaRPr lang="en-US" sz="3600" b="1" dirty="0"/>
          </a:p>
          <a:p>
            <a:pPr lvl="1"/>
            <a:r>
              <a:rPr lang="en-US" sz="2800" b="1" dirty="0"/>
              <a:t>Everyone clap for the Con 1 Speaker</a:t>
            </a:r>
          </a:p>
          <a:p>
            <a:pPr lvl="1"/>
            <a:r>
              <a:rPr lang="en-US" sz="2800" b="1" dirty="0"/>
              <a:t>Con 1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--State your one argument</a:t>
            </a:r>
          </a:p>
          <a:p>
            <a:pPr lvl="1"/>
            <a:r>
              <a:rPr lang="en-US" sz="2800" b="1" dirty="0"/>
              <a:t>--Finish by saying “You should vote for the con side”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NOW 1 minute QUESTION AND ANSWER BETWEEN 1</a:t>
            </a:r>
            <a:r>
              <a:rPr lang="en-US" sz="2800" b="1" baseline="30000" dirty="0"/>
              <a:t>ST</a:t>
            </a:r>
            <a:r>
              <a:rPr lang="en-US" sz="2800" b="1" dirty="0"/>
              <a:t> SPEAKERS.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9F81D0-7AE8-4A72-8A36-C33E595D1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107" y="2054140"/>
            <a:ext cx="3049689" cy="27497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179FC9-A02E-42D3-A675-B51911431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0107" y="2726493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9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con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20624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/>
              <a:t>Everyone—FLOW on the </a:t>
            </a:r>
            <a:r>
              <a:rPr lang="en-US" sz="2800" b="1" dirty="0">
                <a:highlight>
                  <a:srgbClr val="000080"/>
                </a:highlight>
              </a:rPr>
              <a:t>PRO</a:t>
            </a:r>
            <a:r>
              <a:rPr lang="en-US" sz="2800" b="1" dirty="0"/>
              <a:t> Case Sheet</a:t>
            </a:r>
          </a:p>
          <a:p>
            <a:pPr lvl="1"/>
            <a:r>
              <a:rPr lang="en-US" sz="2800" b="1" dirty="0"/>
              <a:t>Pro 3 Speaker 90% Rule—Flow Responses/</a:t>
            </a:r>
            <a:br>
              <a:rPr lang="en-US" sz="2800" b="1" dirty="0"/>
            </a:br>
            <a:r>
              <a:rPr lang="en-US" sz="2800" b="1" dirty="0"/>
              <a:t>Reasons your Pro Argument still wins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Everyone clap for the Con 2 Speaker</a:t>
            </a:r>
          </a:p>
          <a:p>
            <a:pPr lvl="1"/>
            <a:r>
              <a:rPr lang="en-US" sz="2800" b="1" dirty="0"/>
              <a:t>Con 2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--Say </a:t>
            </a:r>
            <a:r>
              <a:rPr lang="en-US" sz="2600" b="1" dirty="0"/>
              <a:t>“I disagree with the Pro’s argument ____ because ______”</a:t>
            </a:r>
          </a:p>
          <a:p>
            <a:pPr lvl="1"/>
            <a:r>
              <a:rPr lang="en-US" sz="2800" b="1" dirty="0"/>
              <a:t>--Finish by saying “You should vote for the con side.”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C6AE3-99F9-4F8B-A75B-42D869DE5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9775" y="1918831"/>
            <a:ext cx="3200677" cy="29080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498BA8-95CC-4DD6-994A-E5F0A219A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626" y="2493882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57BA573-07A3-4EAC-BD5A-C04478114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0310" y="2011680"/>
            <a:ext cx="3048264" cy="27495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pro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80"/>
            <a:ext cx="11870422" cy="464350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b="1" dirty="0"/>
              <a:t>Everyone—FLOW on the </a:t>
            </a:r>
            <a:r>
              <a:rPr lang="en-US" sz="2800" b="1" dirty="0">
                <a:highlight>
                  <a:srgbClr val="000080"/>
                </a:highlight>
              </a:rPr>
              <a:t>CON</a:t>
            </a:r>
            <a:r>
              <a:rPr lang="en-US" sz="2800" b="1" dirty="0"/>
              <a:t> Case Sheet!</a:t>
            </a:r>
          </a:p>
          <a:p>
            <a:pPr lvl="1"/>
            <a:r>
              <a:rPr lang="en-US" sz="2800" b="1" dirty="0"/>
              <a:t>Con 3 Speaker 90% Rule—Flow Responses/</a:t>
            </a:r>
            <a:br>
              <a:rPr lang="en-US" sz="2800" b="1" dirty="0"/>
            </a:br>
            <a:r>
              <a:rPr lang="en-US" sz="2800" b="1" dirty="0"/>
              <a:t>Reasons your Con Arguments still win!</a:t>
            </a:r>
          </a:p>
          <a:p>
            <a:pPr lvl="1"/>
            <a:endParaRPr lang="en-US" sz="3600" b="1" dirty="0"/>
          </a:p>
          <a:p>
            <a:pPr lvl="1"/>
            <a:endParaRPr lang="en-US" sz="3600" b="1" dirty="0"/>
          </a:p>
          <a:p>
            <a:pPr lvl="1"/>
            <a:r>
              <a:rPr lang="en-US" sz="2800" b="1" dirty="0"/>
              <a:t>Everyone clap for the Pro 2 Speaker</a:t>
            </a:r>
          </a:p>
          <a:p>
            <a:pPr lvl="1"/>
            <a:r>
              <a:rPr lang="en-US" sz="2800" b="1" dirty="0"/>
              <a:t>Pro 2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--Say </a:t>
            </a:r>
            <a:r>
              <a:rPr lang="en-US" sz="2600" b="1" dirty="0"/>
              <a:t>“I disagree with the First Con’s argument ___ because ____”</a:t>
            </a:r>
          </a:p>
          <a:p>
            <a:pPr lvl="1"/>
            <a:r>
              <a:rPr lang="en-US" sz="2800" b="1" dirty="0"/>
              <a:t>--Say “You should vote for the pro side.”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NOW 1 minute QUESTION AND ANSWERS BETWEEN THE 2</a:t>
            </a:r>
            <a:r>
              <a:rPr lang="en-US" sz="2800" b="1" baseline="30000" dirty="0"/>
              <a:t>ND</a:t>
            </a:r>
            <a:r>
              <a:rPr lang="en-US" sz="2800" b="1" dirty="0"/>
              <a:t> SPEAKERS.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F6A4AB-5B89-4516-BB0C-84D3B1352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8955" y="2562958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2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79"/>
            <a:ext cx="10462212" cy="462444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Doing the 1, 2 and 3 Speeches well 40 minutes.</a:t>
            </a:r>
          </a:p>
          <a:p>
            <a:endParaRPr lang="en-US" sz="3600" dirty="0"/>
          </a:p>
          <a:p>
            <a:r>
              <a:rPr lang="en-US" sz="3600" dirty="0"/>
              <a:t>Debate 1: 10 minutes Prep, 20 minutes Debate</a:t>
            </a:r>
          </a:p>
          <a:p>
            <a:r>
              <a:rPr lang="en-US" sz="3600" dirty="0"/>
              <a:t>(2 min speeches</a:t>
            </a:r>
            <a:r>
              <a:rPr lang="en-US" sz="3600"/>
              <a:t>, 1 </a:t>
            </a:r>
            <a:r>
              <a:rPr lang="en-US" sz="3600" dirty="0"/>
              <a:t>minute question and answer)</a:t>
            </a:r>
          </a:p>
          <a:p>
            <a:endParaRPr lang="en-US" sz="3600" dirty="0"/>
          </a:p>
          <a:p>
            <a:r>
              <a:rPr lang="en-US" sz="3600" dirty="0"/>
              <a:t>Judges should direct the student—prompting for direct use of the scripts!</a:t>
            </a:r>
          </a:p>
          <a:p>
            <a:endParaRPr lang="en-US" sz="3600" dirty="0"/>
          </a:p>
          <a:p>
            <a:r>
              <a:rPr lang="en-US" sz="3600" dirty="0"/>
              <a:t>Feedback 5 minutes.</a:t>
            </a:r>
          </a:p>
        </p:txBody>
      </p:sp>
    </p:spTree>
    <p:extLst>
      <p:ext uri="{BB962C8B-B14F-4D97-AF65-F5344CB8AC3E}">
        <p14:creationId xmlns:p14="http://schemas.microsoft.com/office/powerpoint/2010/main" val="377493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CON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39" y="2011679"/>
            <a:ext cx="11850457" cy="4469331"/>
          </a:xfrm>
        </p:spPr>
        <p:txBody>
          <a:bodyPr>
            <a:noAutofit/>
          </a:bodyPr>
          <a:lstStyle/>
          <a:p>
            <a:pPr lvl="1"/>
            <a:r>
              <a:rPr lang="en-US" sz="2800" b="1" dirty="0"/>
              <a:t>Everyone else—FLOW</a:t>
            </a:r>
          </a:p>
          <a:p>
            <a:pPr lvl="1"/>
            <a:r>
              <a:rPr lang="en-US" sz="2800" b="1" dirty="0"/>
              <a:t>Pro 3 Speaker 90% Rule—Flow Responses/</a:t>
            </a:r>
            <a:br>
              <a:rPr lang="en-US" sz="2800" b="1" dirty="0"/>
            </a:br>
            <a:r>
              <a:rPr lang="en-US" sz="2800" b="1" dirty="0"/>
              <a:t>Reasons your Pro Arguments still win!</a:t>
            </a:r>
          </a:p>
          <a:p>
            <a:pPr lvl="1"/>
            <a:endParaRPr lang="en-US" sz="500" b="1" dirty="0"/>
          </a:p>
          <a:p>
            <a:pPr lvl="1"/>
            <a:r>
              <a:rPr lang="en-US" sz="2800" b="1" dirty="0"/>
              <a:t>Everyone clap for the Con 3 Speaker</a:t>
            </a:r>
          </a:p>
          <a:p>
            <a:pPr lvl="1"/>
            <a:r>
              <a:rPr lang="en-US" sz="2800" b="1" dirty="0"/>
              <a:t>Con 3 Speaker Present</a:t>
            </a:r>
          </a:p>
          <a:p>
            <a:pPr lvl="1"/>
            <a:r>
              <a:rPr lang="en-US" sz="2400" b="1" dirty="0"/>
              <a:t>--Start by Saying “My name is _______”</a:t>
            </a:r>
          </a:p>
          <a:p>
            <a:pPr lvl="1"/>
            <a:r>
              <a:rPr lang="en-US" sz="2400" b="1" dirty="0"/>
              <a:t>--Say: “My partners won our argument </a:t>
            </a:r>
            <a:br>
              <a:rPr lang="en-US" sz="2400" b="1" dirty="0"/>
            </a:br>
            <a:r>
              <a:rPr lang="en-US" sz="2400" b="1" dirty="0"/>
              <a:t>      because  _______” </a:t>
            </a:r>
          </a:p>
          <a:p>
            <a:pPr lvl="1"/>
            <a:r>
              <a:rPr lang="en-US" sz="2400" b="1" dirty="0"/>
              <a:t>--Say “My partners defeated the pro’s argument </a:t>
            </a:r>
            <a:br>
              <a:rPr lang="en-US" sz="2400" b="1" dirty="0"/>
            </a:br>
            <a:r>
              <a:rPr lang="en-US" sz="2400" b="1" dirty="0"/>
              <a:t>      because  __” </a:t>
            </a:r>
          </a:p>
          <a:p>
            <a:pPr lvl="1"/>
            <a:r>
              <a:rPr lang="en-US" sz="2400" b="1" dirty="0"/>
              <a:t>--Finish by saying “You should vote for the con side.”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72B132-2AA1-47FA-8410-CC15F9328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4161" y="990600"/>
            <a:ext cx="3238500" cy="586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592E01-A224-49A7-87D4-A1FBEA061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411" y="4603419"/>
            <a:ext cx="725487" cy="554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065DD5-8F4D-460A-BF9C-7B79C9466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411" y="1879699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pro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562144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800" b="1" dirty="0"/>
              <a:t>Everyone—FLOW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Everyone clap for the Pro 3 Speaker</a:t>
            </a:r>
          </a:p>
          <a:p>
            <a:pPr lvl="1"/>
            <a:r>
              <a:rPr lang="en-US" sz="2800" b="1" dirty="0"/>
              <a:t>Pro 3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--Say “My partners won our first </a:t>
            </a:r>
            <a:br>
              <a:rPr lang="en-US" sz="2800" b="1" dirty="0"/>
            </a:br>
            <a:r>
              <a:rPr lang="en-US" sz="2800" b="1" dirty="0"/>
              <a:t>   argument because ____” </a:t>
            </a:r>
          </a:p>
          <a:p>
            <a:pPr lvl="1"/>
            <a:r>
              <a:rPr lang="en-US" sz="2800" b="1" dirty="0"/>
              <a:t>--Say “My partners defeated the con’s </a:t>
            </a:r>
            <a:br>
              <a:rPr lang="en-US" sz="2800" b="1" dirty="0"/>
            </a:br>
            <a:r>
              <a:rPr lang="en-US" sz="2800" b="1" dirty="0"/>
              <a:t>   first argument because ____” </a:t>
            </a:r>
          </a:p>
          <a:p>
            <a:pPr lvl="1"/>
            <a:r>
              <a:rPr lang="en-US" sz="2800" b="1" dirty="0"/>
              <a:t>--Finish by saying “You should vote for </a:t>
            </a:r>
            <a:br>
              <a:rPr lang="en-US" sz="2800" b="1" dirty="0"/>
            </a:br>
            <a:r>
              <a:rPr lang="en-US" sz="2800" b="1" dirty="0"/>
              <a:t>   the pro side.”</a:t>
            </a:r>
          </a:p>
          <a:p>
            <a:pPr lvl="1"/>
            <a:endParaRPr lang="en-US" sz="2800" b="1" dirty="0"/>
          </a:p>
          <a:p>
            <a:pPr lvl="1">
              <a:lnSpc>
                <a:spcPct val="120000"/>
              </a:lnSpc>
            </a:pPr>
            <a:r>
              <a:rPr lang="en-US" sz="2800" b="1" dirty="0"/>
              <a:t>NOW, 1 minute QUESTION AND ANSWER BETWEEN </a:t>
            </a:r>
            <a:br>
              <a:rPr lang="en-US" sz="2800" b="1" dirty="0"/>
            </a:br>
            <a:r>
              <a:rPr lang="en-US" sz="2800" b="1" dirty="0"/>
              <a:t>THE 3</a:t>
            </a:r>
            <a:r>
              <a:rPr lang="en-US" sz="2800" b="1" baseline="30000" dirty="0"/>
              <a:t>RD</a:t>
            </a:r>
            <a:r>
              <a:rPr lang="en-US" sz="2800" b="1" dirty="0"/>
              <a:t> SPEAKERS.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2DC58-CB0E-4AA8-A029-62819BFCE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413" y="496570"/>
            <a:ext cx="3237257" cy="5864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BD948A-AAC0-4494-BF9B-91EF922EF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8393" y="1146345"/>
            <a:ext cx="725487" cy="5547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53EE02-2C34-4638-A222-0243063CA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003" y="4025903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CON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39" y="2011679"/>
            <a:ext cx="11850457" cy="4469331"/>
          </a:xfrm>
        </p:spPr>
        <p:txBody>
          <a:bodyPr>
            <a:noAutofit/>
          </a:bodyPr>
          <a:lstStyle/>
          <a:p>
            <a:pPr lvl="1"/>
            <a:r>
              <a:rPr lang="en-US" sz="2800" b="1" dirty="0"/>
              <a:t>Everyone else—FLOW</a:t>
            </a:r>
          </a:p>
          <a:p>
            <a:pPr lvl="1"/>
            <a:r>
              <a:rPr lang="en-US" sz="2800" b="1" dirty="0"/>
              <a:t>Pro 3 Speaker 90% Rule—Flow Responses/</a:t>
            </a:r>
            <a:br>
              <a:rPr lang="en-US" sz="2800" b="1" dirty="0"/>
            </a:br>
            <a:r>
              <a:rPr lang="en-US" sz="2800" b="1" dirty="0"/>
              <a:t>Reasons your Pro Arguments still win!</a:t>
            </a:r>
          </a:p>
          <a:p>
            <a:pPr lvl="1"/>
            <a:endParaRPr lang="en-US" sz="500" b="1" dirty="0"/>
          </a:p>
          <a:p>
            <a:pPr lvl="1"/>
            <a:r>
              <a:rPr lang="en-US" sz="2800" b="1" dirty="0"/>
              <a:t>Everyone clap for the Con 3 Speaker</a:t>
            </a:r>
          </a:p>
          <a:p>
            <a:pPr lvl="1"/>
            <a:r>
              <a:rPr lang="en-US" sz="2800" b="1" dirty="0"/>
              <a:t>Con 3 Speaker Present</a:t>
            </a:r>
          </a:p>
          <a:p>
            <a:pPr lvl="1"/>
            <a:r>
              <a:rPr lang="en-US" sz="2400" b="1" dirty="0"/>
              <a:t>--Start by Saying “My name is _______”</a:t>
            </a:r>
          </a:p>
          <a:p>
            <a:pPr lvl="1"/>
            <a:r>
              <a:rPr lang="en-US" sz="2400" b="1" dirty="0"/>
              <a:t>--Say: “My partners won our argument </a:t>
            </a:r>
            <a:br>
              <a:rPr lang="en-US" sz="2400" b="1" dirty="0"/>
            </a:br>
            <a:r>
              <a:rPr lang="en-US" sz="2400" b="1" dirty="0"/>
              <a:t>      because  _______” </a:t>
            </a:r>
          </a:p>
          <a:p>
            <a:pPr lvl="1"/>
            <a:r>
              <a:rPr lang="en-US" sz="2400" b="1" dirty="0"/>
              <a:t>--Say “My partners defeated the pro’s argument </a:t>
            </a:r>
            <a:br>
              <a:rPr lang="en-US" sz="2400" b="1" dirty="0"/>
            </a:br>
            <a:r>
              <a:rPr lang="en-US" sz="2400" b="1" dirty="0"/>
              <a:t>      because  __” </a:t>
            </a:r>
          </a:p>
          <a:p>
            <a:pPr lvl="1"/>
            <a:r>
              <a:rPr lang="en-US" sz="2400" b="1" dirty="0"/>
              <a:t>--Finish by saying “You should vote for the con side.”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72B132-2AA1-47FA-8410-CC15F9328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4161" y="990600"/>
            <a:ext cx="3238500" cy="586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592E01-A224-49A7-87D4-A1FBEA061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411" y="4603419"/>
            <a:ext cx="725487" cy="554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065DD5-8F4D-460A-BF9C-7B79C9466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411" y="1879699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pro goes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548" y="2011680"/>
            <a:ext cx="11598248" cy="4562144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800" b="1" dirty="0"/>
              <a:t>Everyone—FLOW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Everyone clap for the Pro 3 Speaker</a:t>
            </a:r>
          </a:p>
          <a:p>
            <a:pPr lvl="1"/>
            <a:r>
              <a:rPr lang="en-US" sz="2800" b="1" dirty="0"/>
              <a:t>Pro 3 Speaker Present</a:t>
            </a:r>
          </a:p>
          <a:p>
            <a:pPr lvl="1"/>
            <a:r>
              <a:rPr lang="en-US" sz="2800" b="1" dirty="0"/>
              <a:t>--Start by saying “My name is ______”</a:t>
            </a:r>
          </a:p>
          <a:p>
            <a:pPr lvl="1"/>
            <a:r>
              <a:rPr lang="en-US" sz="2800" b="1" dirty="0"/>
              <a:t>--Say “My partners won our first </a:t>
            </a:r>
            <a:br>
              <a:rPr lang="en-US" sz="2800" b="1" dirty="0"/>
            </a:br>
            <a:r>
              <a:rPr lang="en-US" sz="2800" b="1" dirty="0"/>
              <a:t>   argument because ____” </a:t>
            </a:r>
          </a:p>
          <a:p>
            <a:pPr lvl="1"/>
            <a:r>
              <a:rPr lang="en-US" sz="2800" b="1" dirty="0"/>
              <a:t>--Say “My partners defeated the con’s </a:t>
            </a:r>
            <a:br>
              <a:rPr lang="en-US" sz="2800" b="1" dirty="0"/>
            </a:br>
            <a:r>
              <a:rPr lang="en-US" sz="2800" b="1" dirty="0"/>
              <a:t>   first argument because ____” </a:t>
            </a:r>
          </a:p>
          <a:p>
            <a:pPr lvl="1"/>
            <a:r>
              <a:rPr lang="en-US" sz="2800" b="1" dirty="0"/>
              <a:t>--Finish by saying “You should vote for </a:t>
            </a:r>
            <a:br>
              <a:rPr lang="en-US" sz="2800" b="1" dirty="0"/>
            </a:br>
            <a:r>
              <a:rPr lang="en-US" sz="2800" b="1" dirty="0"/>
              <a:t>   the pro side.”</a:t>
            </a:r>
          </a:p>
          <a:p>
            <a:pPr lvl="1"/>
            <a:endParaRPr lang="en-US" sz="2800" b="1" dirty="0"/>
          </a:p>
          <a:p>
            <a:pPr lvl="1">
              <a:lnSpc>
                <a:spcPct val="120000"/>
              </a:lnSpc>
            </a:pPr>
            <a:r>
              <a:rPr lang="en-US" sz="2800" b="1" dirty="0"/>
              <a:t>NOW, 1 minute QUESTION AND ANSWER BETWEEN </a:t>
            </a:r>
            <a:br>
              <a:rPr lang="en-US" sz="2800" b="1" dirty="0"/>
            </a:br>
            <a:r>
              <a:rPr lang="en-US" sz="2800" b="1" dirty="0"/>
              <a:t>THE 4</a:t>
            </a:r>
            <a:r>
              <a:rPr lang="en-US" sz="2800" b="1" baseline="30000" dirty="0"/>
              <a:t>th</a:t>
            </a:r>
            <a:r>
              <a:rPr lang="en-US" sz="2800" b="1" dirty="0"/>
              <a:t> SPEAKERS.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2DC58-CB0E-4AA8-A029-62819BFCE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413" y="496570"/>
            <a:ext cx="3237257" cy="5864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BD948A-AAC0-4494-BF9B-91EF922EF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8393" y="1146345"/>
            <a:ext cx="725487" cy="5547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53EE02-2C34-4638-A222-0243063CA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003" y="4025903"/>
            <a:ext cx="725487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4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40867-88E5-49F0-9747-6BD9DCF5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did that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27F21-ABC4-4015-A893-1A6366B81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383" y="2011680"/>
            <a:ext cx="11059473" cy="4319782"/>
          </a:xfrm>
        </p:spPr>
        <p:txBody>
          <a:bodyPr>
            <a:normAutofit/>
          </a:bodyPr>
          <a:lstStyle/>
          <a:p>
            <a:r>
              <a:rPr lang="en-US" sz="2800" b="1" dirty="0"/>
              <a:t>JUDGE: Email Reply to the Ballot with Winner and Points</a:t>
            </a:r>
          </a:p>
          <a:p>
            <a:r>
              <a:rPr lang="en-US" sz="2800" b="1" dirty="0"/>
              <a:t>THEN . . . </a:t>
            </a:r>
          </a:p>
          <a:p>
            <a:r>
              <a:rPr lang="en-US" sz="2800" b="1" dirty="0"/>
              <a:t>What was the hardest thing?</a:t>
            </a:r>
          </a:p>
          <a:p>
            <a:r>
              <a:rPr lang="en-US" sz="2800" b="1" dirty="0"/>
              <a:t>What was the most fun?</a:t>
            </a:r>
          </a:p>
          <a:p>
            <a:r>
              <a:rPr lang="en-US" sz="2800" b="1" dirty="0"/>
              <a:t>Here is what each of you did well and how you can improve</a:t>
            </a:r>
          </a:p>
          <a:p>
            <a:endParaRPr lang="en-US" sz="2800" b="1" dirty="0"/>
          </a:p>
          <a:p>
            <a:r>
              <a:rPr lang="en-US" sz="2800" b="1" dirty="0"/>
              <a:t>JUDGE: Be sure to fill out the online ballot comments form.</a:t>
            </a:r>
          </a:p>
        </p:txBody>
      </p:sp>
    </p:spTree>
    <p:extLst>
      <p:ext uri="{BB962C8B-B14F-4D97-AF65-F5344CB8AC3E}">
        <p14:creationId xmlns:p14="http://schemas.microsoft.com/office/powerpoint/2010/main" val="377994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PREPARED FOR THE 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/>
              <a:t>Remember You will go Pro and Con—will change each week</a:t>
            </a:r>
          </a:p>
          <a:p>
            <a:r>
              <a:rPr lang="en-US" sz="3600" b="1" dirty="0"/>
              <a:t>Look at the Postings on the Climb Web Page (Pro team on the left) and Con (team on the right)</a:t>
            </a:r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3600" b="1" dirty="0"/>
              <a:t>What are your Speaker Positions?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03DC51-AB85-4754-ADE5-D0563AABE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878435"/>
            <a:ext cx="7762875" cy="165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5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Each week, DO THE PREP!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/>
              <a:t>Prepare</a:t>
            </a:r>
          </a:p>
          <a:p>
            <a:r>
              <a:rPr lang="en-US" sz="3600" b="1" dirty="0"/>
              <a:t>1. Have Black/Blue Pens</a:t>
            </a:r>
          </a:p>
          <a:p>
            <a:r>
              <a:rPr lang="en-US" sz="3600" b="1" dirty="0"/>
              <a:t>2. Print the Flowsheets</a:t>
            </a:r>
          </a:p>
          <a:p>
            <a:r>
              <a:rPr lang="en-US" sz="3600" b="1" dirty="0"/>
              <a:t>3. Print your Scripts</a:t>
            </a:r>
          </a:p>
          <a:p>
            <a:r>
              <a:rPr lang="en-US" sz="3600" b="1" dirty="0"/>
              <a:t>4. Review and have open Cases-Responses</a:t>
            </a:r>
          </a:p>
          <a:p>
            <a:r>
              <a:rPr lang="en-US" sz="3600" b="1" dirty="0"/>
              <a:t>Again, look at the Postings to see which side you are on.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9551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your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Afterschool Program begins a new topic this week!</a:t>
            </a:r>
          </a:p>
          <a:p>
            <a:r>
              <a:rPr lang="en-US" sz="3600" b="1" dirty="0"/>
              <a:t>The Topic is _____________________.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1982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speeches: Making a strong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An argument, even with AREI, isn’t as convincing as it could be</a:t>
            </a:r>
          </a:p>
          <a:p>
            <a:r>
              <a:rPr lang="en-US" sz="3600" b="1" dirty="0"/>
              <a:t>So, you prepare contentions . . . </a:t>
            </a:r>
          </a:p>
          <a:p>
            <a:r>
              <a:rPr lang="en-US" sz="3600" b="1" dirty="0"/>
              <a:t>Contentions are arguments supported by arguments.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638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273220" cy="1508760"/>
          </a:xfrm>
        </p:spPr>
        <p:txBody>
          <a:bodyPr>
            <a:normAutofit/>
          </a:bodyPr>
          <a:lstStyle/>
          <a:p>
            <a:r>
              <a:rPr lang="en-US" b="1" dirty="0"/>
              <a:t>pro CONTENTIONS</a:t>
            </a:r>
            <a:br>
              <a:rPr lang="en-US" b="1" dirty="0"/>
            </a:br>
            <a:br>
              <a:rPr lang="en-US" sz="1800" b="1" dirty="0"/>
            </a:br>
            <a:r>
              <a:rPr lang="en-US" b="1" dirty="0"/>
              <a:t>THE TOPIC WOULD SOLVE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1680"/>
            <a:ext cx="4810897" cy="4206240"/>
          </a:xfrm>
        </p:spPr>
        <p:txBody>
          <a:bodyPr>
            <a:normAutofit/>
          </a:bodyPr>
          <a:lstStyle/>
          <a:p>
            <a:r>
              <a:rPr lang="en-US" sz="3200" dirty="0"/>
              <a:t>PROBLEM-Show a problem exists</a:t>
            </a:r>
          </a:p>
          <a:p>
            <a:r>
              <a:rPr lang="en-US" sz="3200" dirty="0"/>
              <a:t>THE TOPIC SOLVES-Show the topic solves</a:t>
            </a:r>
          </a:p>
          <a:p>
            <a:r>
              <a:rPr lang="en-US" sz="3200" dirty="0"/>
              <a:t>IMPACT-Show solving the problem helps people a lot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A95D30-226A-4083-A65C-B2866C617E86}"/>
              </a:ext>
            </a:extLst>
          </p:cNvPr>
          <p:cNvSpPr txBox="1">
            <a:spLocks/>
          </p:cNvSpPr>
          <p:nvPr/>
        </p:nvSpPr>
        <p:spPr>
          <a:xfrm>
            <a:off x="5675812" y="2011680"/>
            <a:ext cx="5982788" cy="4206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PROBLEM-20 minute lunch time is too short</a:t>
            </a:r>
          </a:p>
          <a:p>
            <a:r>
              <a:rPr lang="en-US" sz="3200" dirty="0"/>
              <a:t>THE TOPIC SOLVES-40 minute lunch gives enough time</a:t>
            </a:r>
          </a:p>
          <a:p>
            <a:r>
              <a:rPr lang="en-US" sz="3200" dirty="0"/>
              <a:t>IMPACT-Longer lunch reduces stress and upset stomachs from eating too fast.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16CBC-0ECF-4DE4-AC06-1C839C9D2364}"/>
              </a:ext>
            </a:extLst>
          </p:cNvPr>
          <p:cNvSpPr txBox="1"/>
          <p:nvPr/>
        </p:nvSpPr>
        <p:spPr>
          <a:xfrm>
            <a:off x="854470" y="5841070"/>
            <a:ext cx="11224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highlight>
                  <a:srgbClr val="FFFF00"/>
                </a:highlight>
              </a:rPr>
              <a:t>Everyone Make a Pro Contention on your Topic!</a:t>
            </a:r>
          </a:p>
        </p:txBody>
      </p:sp>
    </p:spTree>
    <p:extLst>
      <p:ext uri="{BB962C8B-B14F-4D97-AF65-F5344CB8AC3E}">
        <p14:creationId xmlns:p14="http://schemas.microsoft.com/office/powerpoint/2010/main" val="172223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47" y="284176"/>
            <a:ext cx="11845255" cy="15087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 CONTENTIONS</a:t>
            </a:r>
            <a:br>
              <a:rPr lang="en-US" b="1" dirty="0"/>
            </a:br>
            <a:br>
              <a:rPr lang="en-US" sz="1800" b="1" dirty="0"/>
            </a:br>
            <a:r>
              <a:rPr lang="en-US" b="1" dirty="0"/>
              <a:t>THE TOPIC WOULD CAUSE/INCREASE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4805995" cy="4206240"/>
          </a:xfrm>
        </p:spPr>
        <p:txBody>
          <a:bodyPr>
            <a:normAutofit/>
          </a:bodyPr>
          <a:lstStyle/>
          <a:p>
            <a:r>
              <a:rPr lang="en-US" sz="3200" dirty="0"/>
              <a:t>LINK-THE TOPIC CAUSES OR INCREASES A PROBLEM</a:t>
            </a:r>
          </a:p>
          <a:p>
            <a:r>
              <a:rPr lang="en-US" sz="3200" dirty="0"/>
              <a:t>IMPACT-Show this problem would hurt people a lot.</a:t>
            </a:r>
            <a:endParaRPr lang="en-US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A95D30-226A-4083-A65C-B2866C617E86}"/>
              </a:ext>
            </a:extLst>
          </p:cNvPr>
          <p:cNvSpPr txBox="1">
            <a:spLocks/>
          </p:cNvSpPr>
          <p:nvPr/>
        </p:nvSpPr>
        <p:spPr>
          <a:xfrm>
            <a:off x="6466705" y="2011680"/>
            <a:ext cx="4967414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LINK-Longer lunch means shorter classes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3200" dirty="0"/>
              <a:t>IMPACT-Shorter classes mean less learning and more stress before tests.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16CBC-0ECF-4DE4-AC06-1C839C9D2364}"/>
              </a:ext>
            </a:extLst>
          </p:cNvPr>
          <p:cNvSpPr txBox="1"/>
          <p:nvPr/>
        </p:nvSpPr>
        <p:spPr>
          <a:xfrm>
            <a:off x="757881" y="5379670"/>
            <a:ext cx="11090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highlight>
                  <a:srgbClr val="FFFF00"/>
                </a:highlight>
              </a:rPr>
              <a:t>Everyone Make a Con Contention on your topic!</a:t>
            </a:r>
          </a:p>
        </p:txBody>
      </p:sp>
    </p:spTree>
    <p:extLst>
      <p:ext uri="{BB962C8B-B14F-4D97-AF65-F5344CB8AC3E}">
        <p14:creationId xmlns:p14="http://schemas.microsoft.com/office/powerpoint/2010/main" val="401780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speeches: Making strong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Predict what the Pro team’s arguments will be</a:t>
            </a:r>
          </a:p>
          <a:p>
            <a:r>
              <a:rPr lang="en-US" sz="3600" b="1" dirty="0"/>
              <a:t>Predict what the Con team’s arguments will be.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6828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let’s talk about responding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10731906" cy="4562144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/>
              <a:t>BEST WAYS TO RESPOND</a:t>
            </a:r>
          </a:p>
          <a:p>
            <a:r>
              <a:rPr lang="en-US" sz="3600" b="1" dirty="0"/>
              <a:t>If they say _cars are good________</a:t>
            </a:r>
          </a:p>
          <a:p>
            <a:endParaRPr lang="en-US" sz="3600" b="1" dirty="0"/>
          </a:p>
          <a:p>
            <a:r>
              <a:rPr lang="en-US" sz="3600" b="1" dirty="0"/>
              <a:t>You say . . . </a:t>
            </a:r>
          </a:p>
          <a:p>
            <a:r>
              <a:rPr lang="en-US" sz="3600" b="1" dirty="0"/>
              <a:t>NOT/NO (cars are NOT good)</a:t>
            </a:r>
          </a:p>
          <a:p>
            <a:r>
              <a:rPr lang="en-US" sz="3600" b="1" dirty="0"/>
              <a:t>THEY DON’T SOLVE (better cars WON’T help)</a:t>
            </a:r>
          </a:p>
          <a:p>
            <a:r>
              <a:rPr lang="en-US" sz="3600" b="1" dirty="0"/>
              <a:t>WE SOLVE BETTER (buses and light rail are better!)</a:t>
            </a:r>
          </a:p>
          <a:p>
            <a:r>
              <a:rPr lang="en-US" sz="3600" b="1" dirty="0"/>
              <a:t>Let’s try it . . 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222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Everyone write down 2 responses to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 Pro Contention</a:t>
            </a:r>
          </a:p>
          <a:p>
            <a:r>
              <a:rPr lang="en-US" sz="3600" b="1" dirty="0"/>
              <a:t>Tell us your responses (instructors—give suggestions for stronger responses)</a:t>
            </a:r>
          </a:p>
          <a:p>
            <a:endParaRPr lang="en-US" sz="3600" b="1" dirty="0"/>
          </a:p>
          <a:p>
            <a:r>
              <a:rPr lang="en-US" sz="3600" b="1" dirty="0"/>
              <a:t>Now Respond to </a:t>
            </a:r>
            <a:r>
              <a:rPr lang="en-US" sz="3600" b="1"/>
              <a:t>a Con </a:t>
            </a:r>
            <a:r>
              <a:rPr lang="en-US" sz="3600" b="1" dirty="0"/>
              <a:t>Contention</a:t>
            </a:r>
          </a:p>
          <a:p>
            <a:r>
              <a:rPr lang="en-US" sz="3600" b="1" dirty="0"/>
              <a:t>Tell us your responses.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770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986</TotalTime>
  <Words>1402</Words>
  <Application>Microsoft Office PowerPoint</Application>
  <PresentationFormat>Widescreen</PresentationFormat>
  <Paragraphs>191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Corbel</vt:lpstr>
      <vt:lpstr>Tahoma</vt:lpstr>
      <vt:lpstr>Wingdings</vt:lpstr>
      <vt:lpstr>Banded</vt:lpstr>
      <vt:lpstr>Debates on topic 2 Doing the 1, 2 and 3 speeches</vt:lpstr>
      <vt:lpstr>instructors</vt:lpstr>
      <vt:lpstr>What is your topic?</vt:lpstr>
      <vt:lpstr>1st speeches: Making a strong case</vt:lpstr>
      <vt:lpstr>pro CONTENTIONS  THE TOPIC WOULD SOLVE A PROBLEM</vt:lpstr>
      <vt:lpstr>con CONTENTIONS  THE TOPIC WOULD CAUSE/INCREASE A PROBLEM</vt:lpstr>
      <vt:lpstr>2nd speeches: Making strong responses</vt:lpstr>
      <vt:lpstr>Now let’s talk about responding</vt:lpstr>
      <vt:lpstr>Everyone write down 2 responses to . . . </vt:lpstr>
      <vt:lpstr>3rd speeches: SHOWING YOUR PARTNERS WON THE DEBATE!</vt:lpstr>
      <vt:lpstr>3rd speeches: SHOWING YOUR PARTNERS WON THE DEBATE!</vt:lpstr>
      <vt:lpstr>3rd speeches: SHOWING YOUR PARTNERS WON THE DEBATE!</vt:lpstr>
      <vt:lpstr>Now IT IS TIME for your first DEBATE!</vt:lpstr>
      <vt:lpstr>Prepare! YOU HAVE 10 MINUTES.</vt:lpstr>
      <vt:lpstr>Let start debating!</vt:lpstr>
      <vt:lpstr>1st Pro Speaker</vt:lpstr>
      <vt:lpstr>1st con goes now</vt:lpstr>
      <vt:lpstr>2nd con goes now</vt:lpstr>
      <vt:lpstr>2nd pro goes now</vt:lpstr>
      <vt:lpstr>3rd CON goes now</vt:lpstr>
      <vt:lpstr>3RD pro goes now</vt:lpstr>
      <vt:lpstr>4th CON goes now</vt:lpstr>
      <vt:lpstr>4th pro goes now</vt:lpstr>
      <vt:lpstr>How did that go?</vt:lpstr>
      <vt:lpstr>GET PREPARED FOR THE NEXT CLASS</vt:lpstr>
      <vt:lpstr>Each week, DO THE PREP!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341</cp:revision>
  <dcterms:created xsi:type="dcterms:W3CDTF">2019-10-15T19:44:54Z</dcterms:created>
  <dcterms:modified xsi:type="dcterms:W3CDTF">2022-08-16T05:39:34Z</dcterms:modified>
</cp:coreProperties>
</file>