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68" r:id="rId3"/>
    <p:sldId id="312" r:id="rId4"/>
    <p:sldId id="345" r:id="rId5"/>
    <p:sldId id="346" r:id="rId6"/>
    <p:sldId id="367" r:id="rId7"/>
    <p:sldId id="341" r:id="rId8"/>
    <p:sldId id="351" r:id="rId9"/>
    <p:sldId id="311" r:id="rId10"/>
    <p:sldId id="354" r:id="rId11"/>
    <p:sldId id="352" r:id="rId12"/>
    <p:sldId id="355" r:id="rId13"/>
    <p:sldId id="279" r:id="rId14"/>
    <p:sldId id="305" r:id="rId15"/>
    <p:sldId id="362" r:id="rId16"/>
    <p:sldId id="356" r:id="rId17"/>
    <p:sldId id="357" r:id="rId18"/>
    <p:sldId id="358" r:id="rId19"/>
    <p:sldId id="359" r:id="rId20"/>
    <p:sldId id="360" r:id="rId21"/>
    <p:sldId id="361" r:id="rId22"/>
    <p:sldId id="363" r:id="rId23"/>
    <p:sldId id="313" r:id="rId24"/>
    <p:sldId id="364" r:id="rId25"/>
    <p:sldId id="298" r:id="rId26"/>
    <p:sldId id="308" r:id="rId27"/>
    <p:sldId id="303" r:id="rId28"/>
    <p:sldId id="309" r:id="rId29"/>
    <p:sldId id="350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3" y="2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4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3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6D9B3381-2194-4062-AAD9-F170AA55D06C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7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3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9B3381-2194-4062-AAD9-F170AA55D06C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54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1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0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8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8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1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6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6D9B3381-2194-4062-AAD9-F170AA55D06C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FC1BF5B3-6797-48E0-97A5-3923418683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949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E971-5924-4354-9A12-863B3667C7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b="1" dirty="0"/>
              <a:t>Flowing </a:t>
            </a:r>
            <a:r>
              <a:rPr lang="en-US" sz="5400" b="1" dirty="0" err="1"/>
              <a:t>Ppoint</a:t>
            </a:r>
            <a:r>
              <a:rPr lang="en-US" sz="5400" b="1" dirty="0"/>
              <a:t> scripted debates and 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43E55-B08D-4B35-AD74-21B1824549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Jim Hanson</a:t>
            </a:r>
          </a:p>
        </p:txBody>
      </p:sp>
    </p:spTree>
    <p:extLst>
      <p:ext uri="{BB962C8B-B14F-4D97-AF65-F5344CB8AC3E}">
        <p14:creationId xmlns:p14="http://schemas.microsoft.com/office/powerpoint/2010/main" val="2152324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Now—let’s assign speaker positions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973" y="2011680"/>
            <a:ext cx="11769823" cy="420624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en-US" sz="2800" b="1" dirty="0"/>
              <a:t>Pro 1 Speaker Present one argument for the topic</a:t>
            </a:r>
          </a:p>
          <a:p>
            <a:pPr>
              <a:spcAft>
                <a:spcPts val="1200"/>
              </a:spcAft>
            </a:pPr>
            <a:r>
              <a:rPr lang="en-US" sz="2800" b="1" dirty="0"/>
              <a:t>Pro 2 Speaker Respond to Con argument</a:t>
            </a:r>
          </a:p>
          <a:p>
            <a:pPr>
              <a:spcAft>
                <a:spcPts val="1200"/>
              </a:spcAft>
            </a:pPr>
            <a:r>
              <a:rPr lang="en-US" sz="2800" b="1" dirty="0"/>
              <a:t>Pro 3 Speaker Explain Why Your Partners won the arguments</a:t>
            </a:r>
          </a:p>
          <a:p>
            <a:pPr>
              <a:spcAft>
                <a:spcPts val="1200"/>
              </a:spcAft>
            </a:pPr>
            <a:endParaRPr lang="en-US" sz="2800" b="1" dirty="0"/>
          </a:p>
          <a:p>
            <a:pPr>
              <a:spcAft>
                <a:spcPts val="1200"/>
              </a:spcAft>
            </a:pPr>
            <a:r>
              <a:rPr lang="en-US" sz="2800" b="1" dirty="0"/>
              <a:t>Con 1 Speaker Present one argument against the topic (topic is bad)</a:t>
            </a:r>
          </a:p>
          <a:p>
            <a:pPr>
              <a:spcAft>
                <a:spcPts val="1200"/>
              </a:spcAft>
            </a:pPr>
            <a:r>
              <a:rPr lang="en-US" sz="2800" b="1" dirty="0"/>
              <a:t>Con 2 Speaker Respond to Pro argument</a:t>
            </a:r>
          </a:p>
          <a:p>
            <a:pPr>
              <a:spcAft>
                <a:spcPts val="1200"/>
              </a:spcAft>
            </a:pPr>
            <a:r>
              <a:rPr lang="en-US" sz="2800" b="1" dirty="0"/>
              <a:t>Con 3 Speaker Explain Why your Partners won the arguments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6816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What’s our topic?</a:t>
            </a:r>
            <a:br>
              <a:rPr lang="en-US" b="1" dirty="0"/>
            </a:br>
            <a:r>
              <a:rPr lang="en-US" b="1" dirty="0"/>
              <a:t>Someone say it!</a:t>
            </a:r>
          </a:p>
        </p:txBody>
      </p:sp>
    </p:spTree>
    <p:extLst>
      <p:ext uri="{BB962C8B-B14F-4D97-AF65-F5344CB8AC3E}">
        <p14:creationId xmlns:p14="http://schemas.microsoft.com/office/powerpoint/2010/main" val="1893165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Prepare! Do this in 5 minutes (CON TEAM CAN GO </a:t>
            </a:r>
            <a:r>
              <a:rPr lang="en-US" b="1"/>
              <a:t>TO Room __):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21" y="1950528"/>
            <a:ext cx="8810578" cy="4741644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2800" b="1" dirty="0"/>
              <a:t>Pro 1 FLOW one argument for the topic in the 1Pro Column</a:t>
            </a:r>
          </a:p>
          <a:p>
            <a:pPr lvl="1"/>
            <a:r>
              <a:rPr lang="en-US" sz="2800" b="1" dirty="0"/>
              <a:t>Pro 2 WRITE DOWN Responses to </a:t>
            </a:r>
            <a:br>
              <a:rPr lang="en-US" sz="2800" b="1" dirty="0"/>
            </a:br>
            <a:r>
              <a:rPr lang="en-US" sz="2800" b="1" dirty="0"/>
              <a:t>possible Con arguments (separate </a:t>
            </a:r>
            <a:br>
              <a:rPr lang="en-US" sz="2800" b="1" dirty="0"/>
            </a:br>
            <a:r>
              <a:rPr lang="en-US" sz="2800" b="1" dirty="0"/>
              <a:t>sheet of paper from the flowsheet)</a:t>
            </a:r>
          </a:p>
          <a:p>
            <a:pPr lvl="1"/>
            <a:r>
              <a:rPr lang="en-US" sz="2800" b="1" dirty="0"/>
              <a:t>Pro 3 Help your Partners if asked</a:t>
            </a:r>
          </a:p>
          <a:p>
            <a:pPr lvl="1"/>
            <a:endParaRPr lang="en-US" sz="2800" b="1" dirty="0"/>
          </a:p>
          <a:p>
            <a:pPr lvl="1"/>
            <a:r>
              <a:rPr lang="en-US" sz="2800" b="1" dirty="0"/>
              <a:t>Con 1 FLOW one argument saying the topic is bad in the 1Con Column</a:t>
            </a:r>
          </a:p>
          <a:p>
            <a:pPr lvl="1"/>
            <a:r>
              <a:rPr lang="en-US" sz="2800" b="1" dirty="0"/>
              <a:t>Con 2 WRITE DOWN Responses to </a:t>
            </a:r>
            <a:br>
              <a:rPr lang="en-US" sz="2800" b="1" dirty="0"/>
            </a:br>
            <a:r>
              <a:rPr lang="en-US" sz="2800" b="1" dirty="0"/>
              <a:t>possible Pro arguments (separate </a:t>
            </a:r>
            <a:br>
              <a:rPr lang="en-US" sz="2800" b="1" dirty="0"/>
            </a:br>
            <a:r>
              <a:rPr lang="en-US" sz="2800" b="1" dirty="0"/>
              <a:t>sheet of paper from the flowsheet)</a:t>
            </a:r>
          </a:p>
          <a:p>
            <a:pPr lvl="1"/>
            <a:r>
              <a:rPr lang="en-US" sz="2800" b="1" dirty="0"/>
              <a:t>Con 3 Help your Partners if asked.</a:t>
            </a:r>
            <a:endParaRPr lang="en-US" sz="36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5B271F-4FD9-4968-B599-49D67D664A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7739" y="1913974"/>
            <a:ext cx="2635969" cy="23918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CEDFE4D-4CA1-464B-9EA9-D52E7291E2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7739" y="4368856"/>
            <a:ext cx="2600943" cy="2350585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6F4A8A75-E7D1-49B8-BEBA-0EEE9B104076}"/>
              </a:ext>
            </a:extLst>
          </p:cNvPr>
          <p:cNvSpPr/>
          <p:nvPr/>
        </p:nvSpPr>
        <p:spPr>
          <a:xfrm rot="903840">
            <a:off x="8534400" y="2318084"/>
            <a:ext cx="1018674" cy="425116"/>
          </a:xfrm>
          <a:prstGeom prst="rightArrow">
            <a:avLst>
              <a:gd name="adj1" fmla="val 3490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B5DE7AD-A6BD-45D1-8A15-B7797B1DFE96}"/>
              </a:ext>
            </a:extLst>
          </p:cNvPr>
          <p:cNvSpPr/>
          <p:nvPr/>
        </p:nvSpPr>
        <p:spPr>
          <a:xfrm rot="1592929">
            <a:off x="8443714" y="4698353"/>
            <a:ext cx="1045115" cy="425116"/>
          </a:xfrm>
          <a:prstGeom prst="rightArrow">
            <a:avLst>
              <a:gd name="adj1" fmla="val 3490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9441A60-3468-4CB4-8A92-7409AEAE2F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7020" y="2653564"/>
            <a:ext cx="1584026" cy="173425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0F2394E-B2AE-483E-B5A8-7F4324FAD6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1562" y="4954661"/>
            <a:ext cx="1585097" cy="1737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17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Flowing reminder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Flow the assertion and reason/evidence</a:t>
            </a:r>
          </a:p>
          <a:p>
            <a:r>
              <a:rPr lang="en-US" sz="3200" b="1" dirty="0"/>
              <a:t>Abbreviate (skip vowels or just first letters)</a:t>
            </a:r>
          </a:p>
          <a:p>
            <a:r>
              <a:rPr lang="en-US" sz="3200" b="1" dirty="0"/>
              <a:t>Shorthand (Z for zoos,    for increases)</a:t>
            </a:r>
          </a:p>
          <a:p>
            <a:endParaRPr lang="en-US" sz="2800" b="1" dirty="0"/>
          </a:p>
        </p:txBody>
      </p:sp>
      <p:sp>
        <p:nvSpPr>
          <p:cNvPr id="4" name="Arrow: Up 3">
            <a:extLst>
              <a:ext uri="{FF2B5EF4-FFF2-40B4-BE49-F238E27FC236}">
                <a16:creationId xmlns:a16="http://schemas.microsoft.com/office/drawing/2014/main" id="{0494D867-4024-44A4-878D-27684C5A32E2}"/>
              </a:ext>
            </a:extLst>
          </p:cNvPr>
          <p:cNvSpPr/>
          <p:nvPr/>
        </p:nvSpPr>
        <p:spPr>
          <a:xfrm>
            <a:off x="6094959" y="3200400"/>
            <a:ext cx="385011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65E5CF-DB1A-4420-A700-A97D38A0D8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9426" y="4114324"/>
            <a:ext cx="3231274" cy="245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191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766" y="284176"/>
            <a:ext cx="10412233" cy="1508760"/>
          </a:xfrm>
        </p:spPr>
        <p:txBody>
          <a:bodyPr/>
          <a:lstStyle/>
          <a:p>
            <a:r>
              <a:rPr lang="en-US" b="1" dirty="0"/>
              <a:t>RESPONSE FLOWING REMINDER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484" y="2011680"/>
            <a:ext cx="6124684" cy="4206240"/>
          </a:xfrm>
        </p:spPr>
        <p:txBody>
          <a:bodyPr>
            <a:normAutofit/>
          </a:bodyPr>
          <a:lstStyle/>
          <a:p>
            <a:r>
              <a:rPr lang="en-US" sz="2800" b="1" dirty="0"/>
              <a:t>If you are the next speaker and you are responding . . . </a:t>
            </a:r>
          </a:p>
          <a:p>
            <a:r>
              <a:rPr lang="en-US" sz="2800" b="1" dirty="0"/>
              <a:t>Flow just the assertion (spend 10% of your time doing that)</a:t>
            </a:r>
          </a:p>
          <a:p>
            <a:r>
              <a:rPr lang="en-US" sz="2800" b="1" dirty="0"/>
              <a:t>Then spend 90% of your time writing your responses.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59DCED6-697D-4589-B7C7-497D094EA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1592" y="2033066"/>
            <a:ext cx="4371613" cy="478576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5928C1E-66E6-48F7-894F-5A2C0AD3AD84}"/>
              </a:ext>
            </a:extLst>
          </p:cNvPr>
          <p:cNvSpPr txBox="1"/>
          <p:nvPr/>
        </p:nvSpPr>
        <p:spPr>
          <a:xfrm>
            <a:off x="8009681" y="3841173"/>
            <a:ext cx="1331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944C47-EF52-44E9-9069-423EE97923BB}"/>
              </a:ext>
            </a:extLst>
          </p:cNvPr>
          <p:cNvSpPr txBox="1"/>
          <p:nvPr/>
        </p:nvSpPr>
        <p:spPr>
          <a:xfrm>
            <a:off x="9989915" y="3594952"/>
            <a:ext cx="16542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90%</a:t>
            </a:r>
          </a:p>
        </p:txBody>
      </p:sp>
    </p:spTree>
    <p:extLst>
      <p:ext uri="{BB962C8B-B14F-4D97-AF65-F5344CB8AC3E}">
        <p14:creationId xmlns:p14="http://schemas.microsoft.com/office/powerpoint/2010/main" val="191241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CCB88-77FA-4201-9CC7-3C277D333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Let start debating!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290B0-6AEC-465A-A3C6-41D127AE5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Each Speech is 1 minute</a:t>
            </a:r>
          </a:p>
          <a:p>
            <a:r>
              <a:rPr lang="en-US" sz="2800" b="1" dirty="0"/>
              <a:t>This is a challenge</a:t>
            </a:r>
          </a:p>
          <a:p>
            <a:r>
              <a:rPr lang="en-US" sz="2800" b="1" dirty="0"/>
              <a:t>But we’re here to support each other to do this!</a:t>
            </a:r>
          </a:p>
          <a:p>
            <a:r>
              <a:rPr lang="en-US" sz="2800" b="1" dirty="0"/>
              <a:t>Do we Support Each Other?</a:t>
            </a:r>
          </a:p>
        </p:txBody>
      </p:sp>
    </p:spTree>
    <p:extLst>
      <p:ext uri="{BB962C8B-B14F-4D97-AF65-F5344CB8AC3E}">
        <p14:creationId xmlns:p14="http://schemas.microsoft.com/office/powerpoint/2010/main" val="271045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 Pro Speaker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548" y="2011680"/>
            <a:ext cx="11598248" cy="4206240"/>
          </a:xfrm>
        </p:spPr>
        <p:txBody>
          <a:bodyPr>
            <a:normAutofit/>
          </a:bodyPr>
          <a:lstStyle/>
          <a:p>
            <a:pPr lvl="1"/>
            <a:r>
              <a:rPr lang="en-US" sz="2800" b="1" dirty="0"/>
              <a:t>Everyone—FLOW on Pro Case Sheet</a:t>
            </a:r>
          </a:p>
          <a:p>
            <a:pPr lvl="1"/>
            <a:r>
              <a:rPr lang="en-US" sz="2800" b="1" dirty="0"/>
              <a:t>Con 2 Speaker 90% Rule—Flow Responses!</a:t>
            </a:r>
            <a:endParaRPr lang="en-US" sz="3600" b="1" dirty="0"/>
          </a:p>
          <a:p>
            <a:pPr lvl="1"/>
            <a:endParaRPr lang="en-US" sz="2800" b="1" dirty="0"/>
          </a:p>
          <a:p>
            <a:pPr lvl="1"/>
            <a:r>
              <a:rPr lang="en-US" sz="2800" b="1" dirty="0"/>
              <a:t>Everyone clap for the Pro 1 Speaker </a:t>
            </a:r>
          </a:p>
          <a:p>
            <a:pPr lvl="1"/>
            <a:r>
              <a:rPr lang="en-US" sz="2800" b="1" dirty="0"/>
              <a:t>Pro 1 Speaker Present</a:t>
            </a:r>
          </a:p>
          <a:p>
            <a:pPr lvl="1"/>
            <a:r>
              <a:rPr lang="en-US" sz="2800" b="1" dirty="0"/>
              <a:t>--Say “My name is ______”</a:t>
            </a:r>
          </a:p>
          <a:p>
            <a:pPr lvl="1"/>
            <a:r>
              <a:rPr lang="en-US" sz="2800" b="1" dirty="0"/>
              <a:t>--State the topic</a:t>
            </a:r>
          </a:p>
          <a:p>
            <a:pPr lvl="1"/>
            <a:r>
              <a:rPr lang="en-US" sz="2800" b="1" dirty="0"/>
              <a:t>--State your one argument</a:t>
            </a:r>
          </a:p>
          <a:p>
            <a:pPr lvl="1"/>
            <a:r>
              <a:rPr lang="en-US" sz="2800" b="1" dirty="0"/>
              <a:t>--Say “You should vote for the pro side.”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74D404-B8C1-4CBC-9C56-E457E35F32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6342" y="1933074"/>
            <a:ext cx="3203454" cy="290683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656A231-3476-4087-B8EE-457343E55E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8532" y="2879558"/>
            <a:ext cx="726485" cy="54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772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con goes 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548" y="2011680"/>
            <a:ext cx="11598248" cy="4206240"/>
          </a:xfrm>
        </p:spPr>
        <p:txBody>
          <a:bodyPr>
            <a:normAutofit/>
          </a:bodyPr>
          <a:lstStyle/>
          <a:p>
            <a:pPr lvl="1"/>
            <a:r>
              <a:rPr lang="en-US" sz="2800" b="1" dirty="0"/>
              <a:t>Everyone—FLOW on Con Case Sheet!</a:t>
            </a:r>
          </a:p>
          <a:p>
            <a:pPr lvl="1"/>
            <a:r>
              <a:rPr lang="en-US" sz="2800" b="1" dirty="0"/>
              <a:t>Pro 2 Speaker 90% Rule—Flow Responses!</a:t>
            </a:r>
          </a:p>
          <a:p>
            <a:pPr lvl="1"/>
            <a:endParaRPr lang="en-US" sz="3600" b="1" dirty="0"/>
          </a:p>
          <a:p>
            <a:pPr lvl="1"/>
            <a:r>
              <a:rPr lang="en-US" sz="2800" b="1" dirty="0"/>
              <a:t>Everyone clap for the Con 1 Speaker</a:t>
            </a:r>
          </a:p>
          <a:p>
            <a:pPr lvl="1"/>
            <a:r>
              <a:rPr lang="en-US" sz="2800" b="1" dirty="0"/>
              <a:t>Con 1 Speaker Present</a:t>
            </a:r>
          </a:p>
          <a:p>
            <a:pPr lvl="1"/>
            <a:r>
              <a:rPr lang="en-US" sz="2800" b="1" dirty="0"/>
              <a:t>--Start by saying “My name is ______”</a:t>
            </a:r>
          </a:p>
          <a:p>
            <a:pPr lvl="1"/>
            <a:r>
              <a:rPr lang="en-US" sz="2800" b="1" dirty="0"/>
              <a:t>--State your one argument</a:t>
            </a:r>
          </a:p>
          <a:p>
            <a:pPr lvl="1"/>
            <a:r>
              <a:rPr lang="en-US" sz="2800" b="1" dirty="0"/>
              <a:t>--Finish by saying “You should vote for the con side.”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9F81D0-7AE8-4A72-8A36-C33E595D1F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0107" y="2054140"/>
            <a:ext cx="3049689" cy="27497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8179FC9-A02E-42D3-A675-B51911431F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0107" y="2726493"/>
            <a:ext cx="725487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135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</a:t>
            </a:r>
            <a:r>
              <a:rPr lang="en-US" b="1" baseline="30000" dirty="0"/>
              <a:t>nd</a:t>
            </a:r>
            <a:r>
              <a:rPr lang="en-US" b="1" dirty="0"/>
              <a:t> con goes 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548" y="2011680"/>
            <a:ext cx="11598248" cy="4206240"/>
          </a:xfrm>
        </p:spPr>
        <p:txBody>
          <a:bodyPr>
            <a:normAutofit/>
          </a:bodyPr>
          <a:lstStyle/>
          <a:p>
            <a:pPr lvl="1"/>
            <a:r>
              <a:rPr lang="en-US" sz="2800" b="1" dirty="0"/>
              <a:t>Everyone—FLOW on the </a:t>
            </a:r>
            <a:r>
              <a:rPr lang="en-US" sz="2800" b="1" dirty="0">
                <a:highlight>
                  <a:srgbClr val="000080"/>
                </a:highlight>
              </a:rPr>
              <a:t>PRO</a:t>
            </a:r>
            <a:r>
              <a:rPr lang="en-US" sz="2800" b="1" dirty="0"/>
              <a:t> Case Sheet</a:t>
            </a:r>
          </a:p>
          <a:p>
            <a:pPr lvl="1"/>
            <a:r>
              <a:rPr lang="en-US" sz="2800" b="1" dirty="0"/>
              <a:t>Pro 3 Speaker 90% Rule—Flow Responses/</a:t>
            </a:r>
            <a:br>
              <a:rPr lang="en-US" sz="2800" b="1" dirty="0"/>
            </a:br>
            <a:r>
              <a:rPr lang="en-US" sz="2800" b="1" dirty="0"/>
              <a:t>Reasons your Pro Argument still wins</a:t>
            </a:r>
          </a:p>
          <a:p>
            <a:pPr lvl="1"/>
            <a:endParaRPr lang="en-US" sz="2800" b="1" dirty="0"/>
          </a:p>
          <a:p>
            <a:pPr lvl="1"/>
            <a:r>
              <a:rPr lang="en-US" sz="2800" b="1" dirty="0"/>
              <a:t>Everyone clap for the Con 2 Speaker</a:t>
            </a:r>
          </a:p>
          <a:p>
            <a:pPr lvl="1"/>
            <a:r>
              <a:rPr lang="en-US" sz="2800" b="1" dirty="0"/>
              <a:t>Con 2 Speaker Present</a:t>
            </a:r>
          </a:p>
          <a:p>
            <a:pPr lvl="1"/>
            <a:r>
              <a:rPr lang="en-US" sz="2800" b="1" dirty="0"/>
              <a:t>--Start by saying “My name is ______”</a:t>
            </a:r>
          </a:p>
          <a:p>
            <a:pPr lvl="1"/>
            <a:r>
              <a:rPr lang="en-US" sz="2800" b="1" dirty="0"/>
              <a:t>--Say </a:t>
            </a:r>
            <a:r>
              <a:rPr lang="en-US" sz="2600" b="1" dirty="0"/>
              <a:t>“I disagree with the Pro’s argument ____ because ______”</a:t>
            </a:r>
          </a:p>
          <a:p>
            <a:pPr lvl="1"/>
            <a:r>
              <a:rPr lang="en-US" sz="2800" b="1" dirty="0"/>
              <a:t>--Finish by saying “You should vote for the con side.”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5C6AE3-99F9-4F8B-A75B-42D869DE5B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9775" y="1918831"/>
            <a:ext cx="3200677" cy="29080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2498BA8-95CC-4DD6-994A-E5F0A219A2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626" y="2493882"/>
            <a:ext cx="725487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15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57BA573-07A3-4EAC-BD5A-C04478114D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0310" y="2011680"/>
            <a:ext cx="3048264" cy="27495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</a:t>
            </a:r>
            <a:r>
              <a:rPr lang="en-US" b="1" baseline="30000" dirty="0"/>
              <a:t>nd</a:t>
            </a:r>
            <a:r>
              <a:rPr lang="en-US" b="1" dirty="0"/>
              <a:t> pro goes 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11680"/>
            <a:ext cx="11870422" cy="4473010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800" b="1" dirty="0"/>
              <a:t>Everyone—FLOW on the </a:t>
            </a:r>
            <a:r>
              <a:rPr lang="en-US" sz="2800" b="1" dirty="0">
                <a:highlight>
                  <a:srgbClr val="000080"/>
                </a:highlight>
              </a:rPr>
              <a:t>CON</a:t>
            </a:r>
            <a:r>
              <a:rPr lang="en-US" sz="2800" b="1" dirty="0"/>
              <a:t> Case Sheet!</a:t>
            </a:r>
          </a:p>
          <a:p>
            <a:pPr lvl="1"/>
            <a:r>
              <a:rPr lang="en-US" sz="2800" b="1" dirty="0"/>
              <a:t>Con 3 Speaker 90% Rule—Flow Responses/</a:t>
            </a:r>
            <a:br>
              <a:rPr lang="en-US" sz="2800" b="1" dirty="0"/>
            </a:br>
            <a:r>
              <a:rPr lang="en-US" sz="2800" b="1" dirty="0"/>
              <a:t>Reasons your Con Arguments still win!</a:t>
            </a:r>
          </a:p>
          <a:p>
            <a:pPr lvl="1"/>
            <a:endParaRPr lang="en-US" sz="3600" b="1" dirty="0"/>
          </a:p>
          <a:p>
            <a:pPr lvl="1"/>
            <a:endParaRPr lang="en-US" sz="3600" b="1" dirty="0"/>
          </a:p>
          <a:p>
            <a:pPr lvl="1"/>
            <a:r>
              <a:rPr lang="en-US" sz="2800" b="1" dirty="0"/>
              <a:t>Everyone clap for the Pro 2 Speaker</a:t>
            </a:r>
          </a:p>
          <a:p>
            <a:pPr lvl="1"/>
            <a:r>
              <a:rPr lang="en-US" sz="2800" b="1" dirty="0"/>
              <a:t>Pro 2 Speaker Present</a:t>
            </a:r>
          </a:p>
          <a:p>
            <a:pPr lvl="1"/>
            <a:r>
              <a:rPr lang="en-US" sz="2800" b="1" dirty="0"/>
              <a:t>--Start by saying “My name is ______”</a:t>
            </a:r>
          </a:p>
          <a:p>
            <a:pPr lvl="1"/>
            <a:r>
              <a:rPr lang="en-US" sz="2800" b="1" dirty="0"/>
              <a:t>--Say </a:t>
            </a:r>
            <a:r>
              <a:rPr lang="en-US" sz="2600" b="1" dirty="0"/>
              <a:t>“I disagree with the First Con’s argument ___ because ____”</a:t>
            </a:r>
          </a:p>
          <a:p>
            <a:pPr lvl="1"/>
            <a:r>
              <a:rPr lang="en-US" sz="2800" b="1" dirty="0"/>
              <a:t>--Say “You should vote for the pro side.”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8F6A4AB-5B89-4516-BB0C-84D3B1352F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8955" y="2562958"/>
            <a:ext cx="725487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67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Instructor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546" y="2011680"/>
            <a:ext cx="11164250" cy="4206240"/>
          </a:xfrm>
        </p:spPr>
        <p:txBody>
          <a:bodyPr>
            <a:normAutofit/>
          </a:bodyPr>
          <a:lstStyle/>
          <a:p>
            <a:r>
              <a:rPr lang="en-US" sz="3200" b="1" dirty="0"/>
              <a:t>FLOWING 12 MINUTES</a:t>
            </a:r>
          </a:p>
          <a:p>
            <a:r>
              <a:rPr lang="en-US" sz="3200" b="1" dirty="0"/>
              <a:t>PREP TIME FOR STUDENTS 5 MINUTES</a:t>
            </a:r>
          </a:p>
          <a:p>
            <a:r>
              <a:rPr lang="en-US" sz="3200" b="1" dirty="0"/>
              <a:t>SHORT FOLLOW THE FLOW DEBATE 15 MINUTES</a:t>
            </a:r>
          </a:p>
          <a:p>
            <a:r>
              <a:rPr lang="en-US" sz="3200" b="1" dirty="0"/>
              <a:t>TALK/FEEDBACK 10 MINUTES.</a:t>
            </a:r>
          </a:p>
          <a:p>
            <a:r>
              <a:rPr lang="en-US" sz="3200" b="1" dirty="0"/>
              <a:t>QUESTIONS/</a:t>
            </a:r>
            <a:r>
              <a:rPr lang="en-US" sz="3200" b="1"/>
              <a:t>ANSWERS 15 MINUTES.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1142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</a:t>
            </a:r>
            <a:r>
              <a:rPr lang="en-US" b="1" baseline="30000" dirty="0"/>
              <a:t>RD</a:t>
            </a:r>
            <a:r>
              <a:rPr lang="en-US" b="1" dirty="0"/>
              <a:t> CON goes 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339" y="2011679"/>
            <a:ext cx="11850457" cy="4469331"/>
          </a:xfrm>
        </p:spPr>
        <p:txBody>
          <a:bodyPr>
            <a:noAutofit/>
          </a:bodyPr>
          <a:lstStyle/>
          <a:p>
            <a:pPr lvl="1"/>
            <a:r>
              <a:rPr lang="en-US" sz="2800" b="1" dirty="0"/>
              <a:t>Everyone else—FLOW</a:t>
            </a:r>
          </a:p>
          <a:p>
            <a:pPr lvl="1"/>
            <a:r>
              <a:rPr lang="en-US" sz="2800" b="1" dirty="0"/>
              <a:t>Pro 3 Speaker 90% Rule—Flow Responses/</a:t>
            </a:r>
            <a:br>
              <a:rPr lang="en-US" sz="2800" b="1" dirty="0"/>
            </a:br>
            <a:r>
              <a:rPr lang="en-US" sz="2800" b="1" dirty="0"/>
              <a:t>Reasons your Pro Arguments still win!</a:t>
            </a:r>
          </a:p>
          <a:p>
            <a:pPr lvl="1"/>
            <a:endParaRPr lang="en-US" sz="500" b="1" dirty="0"/>
          </a:p>
          <a:p>
            <a:pPr lvl="1"/>
            <a:r>
              <a:rPr lang="en-US" sz="2800" b="1" dirty="0"/>
              <a:t>Everyone clap for the Con 3 Speaker</a:t>
            </a:r>
          </a:p>
          <a:p>
            <a:pPr lvl="1"/>
            <a:r>
              <a:rPr lang="en-US" sz="2800" b="1" dirty="0"/>
              <a:t>Con 3 Speaker Present</a:t>
            </a:r>
          </a:p>
          <a:p>
            <a:pPr lvl="1"/>
            <a:r>
              <a:rPr lang="en-US" sz="2400" b="1" dirty="0"/>
              <a:t>--Start by Saying “My name is _______”</a:t>
            </a:r>
          </a:p>
          <a:p>
            <a:pPr lvl="1"/>
            <a:r>
              <a:rPr lang="en-US" sz="2400" b="1" dirty="0"/>
              <a:t>--Say: “My partners won our argument </a:t>
            </a:r>
            <a:br>
              <a:rPr lang="en-US" sz="2400" b="1" dirty="0"/>
            </a:br>
            <a:r>
              <a:rPr lang="en-US" sz="2400" b="1" dirty="0"/>
              <a:t>      because  _______” </a:t>
            </a:r>
          </a:p>
          <a:p>
            <a:pPr lvl="1"/>
            <a:r>
              <a:rPr lang="en-US" sz="2400" b="1" dirty="0"/>
              <a:t>--Say “My partners defeated the pro’s argument </a:t>
            </a:r>
            <a:br>
              <a:rPr lang="en-US" sz="2400" b="1" dirty="0"/>
            </a:br>
            <a:r>
              <a:rPr lang="en-US" sz="2400" b="1" dirty="0"/>
              <a:t>      because  __” </a:t>
            </a:r>
          </a:p>
          <a:p>
            <a:pPr lvl="1"/>
            <a:r>
              <a:rPr lang="en-US" sz="2400" b="1" dirty="0"/>
              <a:t>--Finish by saying “You should vote for the con side.”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72B132-2AA1-47FA-8410-CC15F9328F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4161" y="990600"/>
            <a:ext cx="3238500" cy="5867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6592E01-A224-49A7-87D4-A1FBEA0613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3411" y="4603419"/>
            <a:ext cx="725487" cy="5547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F065DD5-8F4D-460A-BF9C-7B79C9466B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3411" y="1879699"/>
            <a:ext cx="725487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88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</a:t>
            </a:r>
            <a:r>
              <a:rPr lang="en-US" b="1" baseline="30000" dirty="0"/>
              <a:t>RD</a:t>
            </a:r>
            <a:r>
              <a:rPr lang="en-US" b="1" dirty="0"/>
              <a:t> pro goes 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548" y="2011680"/>
            <a:ext cx="11598248" cy="420624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2800" b="1" dirty="0"/>
              <a:t>Everyone—FLOW</a:t>
            </a:r>
          </a:p>
          <a:p>
            <a:pPr lvl="1"/>
            <a:endParaRPr lang="en-US" sz="2800" b="1" dirty="0"/>
          </a:p>
          <a:p>
            <a:pPr lvl="1"/>
            <a:r>
              <a:rPr lang="en-US" sz="2800" b="1" dirty="0"/>
              <a:t>Everyone clap for the Pro 3 Speaker</a:t>
            </a:r>
          </a:p>
          <a:p>
            <a:pPr lvl="1"/>
            <a:r>
              <a:rPr lang="en-US" sz="2800" b="1" dirty="0"/>
              <a:t>Pro 3 Speaker Present</a:t>
            </a:r>
          </a:p>
          <a:p>
            <a:pPr lvl="1"/>
            <a:r>
              <a:rPr lang="en-US" sz="2800" b="1" dirty="0"/>
              <a:t>--Start by saying “My name is ______”</a:t>
            </a:r>
          </a:p>
          <a:p>
            <a:pPr lvl="1"/>
            <a:r>
              <a:rPr lang="en-US" sz="2800" b="1" dirty="0"/>
              <a:t>--Say “My partners won our first </a:t>
            </a:r>
            <a:br>
              <a:rPr lang="en-US" sz="2800" b="1" dirty="0"/>
            </a:br>
            <a:r>
              <a:rPr lang="en-US" sz="2800" b="1" dirty="0"/>
              <a:t>   argument because ____” </a:t>
            </a:r>
          </a:p>
          <a:p>
            <a:pPr lvl="1"/>
            <a:r>
              <a:rPr lang="en-US" sz="2800" b="1" dirty="0"/>
              <a:t>--Say “My partners defeated the con’s </a:t>
            </a:r>
            <a:br>
              <a:rPr lang="en-US" sz="2800" b="1" dirty="0"/>
            </a:br>
            <a:r>
              <a:rPr lang="en-US" sz="2800" b="1" dirty="0"/>
              <a:t>   first argument because ____” </a:t>
            </a:r>
          </a:p>
          <a:p>
            <a:pPr lvl="1"/>
            <a:r>
              <a:rPr lang="en-US" sz="2800" b="1" dirty="0"/>
              <a:t>--Finish by saying “You should vote for </a:t>
            </a:r>
            <a:br>
              <a:rPr lang="en-US" sz="2800" b="1" dirty="0"/>
            </a:br>
            <a:r>
              <a:rPr lang="en-US" sz="2800" b="1" dirty="0"/>
              <a:t>   the pro side.”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22DC58-CB0E-4AA8-A029-62819BFCE3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3413" y="496570"/>
            <a:ext cx="3237257" cy="58648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3BD948A-AAC0-4494-BF9B-91EF922EF2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38393" y="1146345"/>
            <a:ext cx="725487" cy="55478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753EE02-2C34-4638-A222-0243063CA4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2003" y="4025903"/>
            <a:ext cx="725487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67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40867-88E5-49F0-9747-6BD9DCF59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did that go?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27F21-ABC4-4015-A893-1A6366B81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What was the hardest thing?</a:t>
            </a:r>
          </a:p>
          <a:p>
            <a:r>
              <a:rPr lang="en-US" sz="2800" b="1" dirty="0"/>
              <a:t>What was the most fun?</a:t>
            </a:r>
          </a:p>
          <a:p>
            <a:r>
              <a:rPr lang="en-US" sz="2800" b="1" dirty="0"/>
              <a:t>Now . . . </a:t>
            </a:r>
          </a:p>
        </p:txBody>
      </p:sp>
    </p:spTree>
    <p:extLst>
      <p:ext uri="{BB962C8B-B14F-4D97-AF65-F5344CB8AC3E}">
        <p14:creationId xmlns:p14="http://schemas.microsoft.com/office/powerpoint/2010/main" val="308698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E76EE-8B57-497D-B536-3DDA54D824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 and answer!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47DBA1-4A7A-4B04-9100-23B8753E1C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36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10462212" cy="1508760"/>
          </a:xfrm>
        </p:spPr>
        <p:txBody>
          <a:bodyPr/>
          <a:lstStyle/>
          <a:p>
            <a:r>
              <a:rPr lang="en-US" b="1" dirty="0"/>
              <a:t>Ask and answer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939698" cy="4206240"/>
          </a:xfrm>
        </p:spPr>
        <p:txBody>
          <a:bodyPr>
            <a:normAutofit/>
          </a:bodyPr>
          <a:lstStyle/>
          <a:p>
            <a:r>
              <a:rPr lang="en-US" sz="3600" dirty="0"/>
              <a:t>Three Q and A times in a debate</a:t>
            </a:r>
          </a:p>
          <a:p>
            <a:r>
              <a:rPr lang="en-US" sz="3600" dirty="0"/>
              <a:t>The 1’s ask and answer each other’s questions</a:t>
            </a:r>
          </a:p>
          <a:p>
            <a:r>
              <a:rPr lang="en-US" sz="3600" dirty="0"/>
              <a:t>The 2’s ask and answer each other’s questions</a:t>
            </a:r>
          </a:p>
          <a:p>
            <a:r>
              <a:rPr lang="en-US" sz="3600" dirty="0"/>
              <a:t>The 3’s do the same thing.</a:t>
            </a:r>
          </a:p>
        </p:txBody>
      </p:sp>
    </p:spTree>
    <p:extLst>
      <p:ext uri="{BB962C8B-B14F-4D97-AF65-F5344CB8AC3E}">
        <p14:creationId xmlns:p14="http://schemas.microsoft.com/office/powerpoint/2010/main" val="1408278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DO IT!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091" y="2083525"/>
            <a:ext cx="11134950" cy="4206240"/>
          </a:xfrm>
        </p:spPr>
        <p:txBody>
          <a:bodyPr>
            <a:normAutofit/>
          </a:bodyPr>
          <a:lstStyle/>
          <a:p>
            <a:r>
              <a:rPr lang="en-US" sz="3600" dirty="0"/>
              <a:t>One person presents an argument (not a contention)</a:t>
            </a:r>
          </a:p>
          <a:p>
            <a:r>
              <a:rPr lang="en-US" sz="3600" dirty="0"/>
              <a:t>One of the other two people asks a question</a:t>
            </a:r>
          </a:p>
          <a:p>
            <a:r>
              <a:rPr lang="en-US" sz="3600" dirty="0"/>
              <a:t>The presenter answers the question</a:t>
            </a:r>
          </a:p>
          <a:p>
            <a:r>
              <a:rPr lang="en-US" sz="3600" dirty="0"/>
              <a:t>Then go to the next person—for an argument, question, answer.</a:t>
            </a:r>
          </a:p>
        </p:txBody>
      </p:sp>
    </p:spTree>
    <p:extLst>
      <p:ext uri="{BB962C8B-B14F-4D97-AF65-F5344CB8AC3E}">
        <p14:creationId xmlns:p14="http://schemas.microsoft.com/office/powerpoint/2010/main" val="420050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EAF8A-086D-4C81-8B91-9F60A7B8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TIPS FOR ASKING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4E369-FE2C-4DD6-988A-DB98E8E7C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Ask about weaknesses/missing things in their argument</a:t>
            </a:r>
          </a:p>
          <a:p>
            <a:r>
              <a:rPr lang="en-US" sz="3200" dirty="0"/>
              <a:t>Avoid asking questions that let your opponent give long, good answers</a:t>
            </a:r>
          </a:p>
          <a:p>
            <a:r>
              <a:rPr lang="en-US" sz="3200" dirty="0"/>
              <a:t>Best way to ask “Where in your speech did you prove __________?”</a:t>
            </a:r>
          </a:p>
        </p:txBody>
      </p:sp>
    </p:spTree>
    <p:extLst>
      <p:ext uri="{BB962C8B-B14F-4D97-AF65-F5344CB8AC3E}">
        <p14:creationId xmlns:p14="http://schemas.microsoft.com/office/powerpoint/2010/main" val="282347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EAF8A-086D-4C81-8B91-9F60A7B8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TIPS FOR answering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4E369-FE2C-4DD6-988A-DB98E8E7C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Answer as soon as possible</a:t>
            </a:r>
          </a:p>
          <a:p>
            <a:r>
              <a:rPr lang="en-US" sz="3200" dirty="0"/>
              <a:t>Use arguments in your speech to answer questions</a:t>
            </a:r>
          </a:p>
          <a:p>
            <a:r>
              <a:rPr lang="en-US" sz="3200" dirty="0"/>
              <a:t>Answer briefly—then talk about good arguments for your side.</a:t>
            </a:r>
          </a:p>
        </p:txBody>
      </p:sp>
    </p:spTree>
    <p:extLst>
      <p:ext uri="{BB962C8B-B14F-4D97-AF65-F5344CB8AC3E}">
        <p14:creationId xmlns:p14="http://schemas.microsoft.com/office/powerpoint/2010/main" val="86971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 it again!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091" y="2083525"/>
            <a:ext cx="11134950" cy="4206240"/>
          </a:xfrm>
        </p:spPr>
        <p:txBody>
          <a:bodyPr>
            <a:normAutofit/>
          </a:bodyPr>
          <a:lstStyle/>
          <a:p>
            <a:r>
              <a:rPr lang="en-US" sz="3600" dirty="0"/>
              <a:t>Use the Tips</a:t>
            </a:r>
          </a:p>
          <a:p>
            <a:r>
              <a:rPr lang="en-US" sz="3600" dirty="0"/>
              <a:t>In your teams . . . </a:t>
            </a:r>
          </a:p>
          <a:p>
            <a:r>
              <a:rPr lang="en-US" sz="3600" dirty="0"/>
              <a:t>Present an argument</a:t>
            </a:r>
          </a:p>
          <a:p>
            <a:r>
              <a:rPr lang="en-US" sz="3600" dirty="0"/>
              <a:t>Ask a question</a:t>
            </a:r>
          </a:p>
          <a:p>
            <a:r>
              <a:rPr lang="en-US" sz="3600" dirty="0"/>
              <a:t>Answer</a:t>
            </a:r>
          </a:p>
          <a:p>
            <a:r>
              <a:rPr lang="en-US" sz="3600" dirty="0"/>
              <a:t>Go to the next person.</a:t>
            </a:r>
          </a:p>
        </p:txBody>
      </p:sp>
    </p:spTree>
    <p:extLst>
      <p:ext uri="{BB962C8B-B14F-4D97-AF65-F5344CB8AC3E}">
        <p14:creationId xmlns:p14="http://schemas.microsoft.com/office/powerpoint/2010/main" val="240711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 NEXT WEEK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4848" y="2011680"/>
            <a:ext cx="8540340" cy="4562144"/>
          </a:xfrm>
        </p:spPr>
        <p:txBody>
          <a:bodyPr>
            <a:normAutofit fontScale="77500" lnSpcReduction="20000"/>
          </a:bodyPr>
          <a:lstStyle/>
          <a:p>
            <a:r>
              <a:rPr lang="en-US" sz="3200" b="1" dirty="0"/>
              <a:t>YOU WILL HAVE A NEW TOPIC!</a:t>
            </a:r>
          </a:p>
          <a:p>
            <a:r>
              <a:rPr lang="en-US" sz="3200" b="1" dirty="0"/>
              <a:t>You need to do the “Prepare before Class”:</a:t>
            </a:r>
          </a:p>
          <a:p>
            <a:r>
              <a:rPr lang="en-US" sz="3200" b="1" dirty="0"/>
              <a:t>Pens</a:t>
            </a:r>
          </a:p>
          <a:p>
            <a:r>
              <a:rPr lang="en-US" sz="3200" b="1" dirty="0"/>
              <a:t>Flowsheets (just the lines for the columns)</a:t>
            </a:r>
          </a:p>
          <a:p>
            <a:r>
              <a:rPr lang="en-US" sz="3200" b="1" dirty="0"/>
              <a:t>Printed Scripts (you don’t have to fill them out but you can)</a:t>
            </a:r>
          </a:p>
          <a:p>
            <a:r>
              <a:rPr lang="en-US" sz="3200" b="1" dirty="0"/>
              <a:t>Let’s look at each step of preparing on the Climb Elementary Prep Web Page.</a:t>
            </a:r>
          </a:p>
          <a:p>
            <a:endParaRPr lang="en-US" sz="4000" b="1" dirty="0"/>
          </a:p>
          <a:p>
            <a:r>
              <a:rPr lang="en-US" sz="3600" b="1" i="1" dirty="0"/>
              <a:t>Note: </a:t>
            </a:r>
            <a:r>
              <a:rPr lang="en-US" sz="3600" b="1" i="1"/>
              <a:t>Students can do </a:t>
            </a:r>
            <a:r>
              <a:rPr lang="en-US" sz="3600" b="1" i="1" dirty="0"/>
              <a:t>their scripts for these first debates during class—not at home.</a:t>
            </a:r>
            <a:endParaRPr lang="en-US" sz="3100" b="1" i="1" dirty="0"/>
          </a:p>
        </p:txBody>
      </p:sp>
    </p:spTree>
    <p:extLst>
      <p:ext uri="{BB962C8B-B14F-4D97-AF65-F5344CB8AC3E}">
        <p14:creationId xmlns:p14="http://schemas.microsoft.com/office/powerpoint/2010/main" val="121905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flow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546" y="2011680"/>
            <a:ext cx="11164250" cy="4206240"/>
          </a:xfrm>
        </p:spPr>
        <p:txBody>
          <a:bodyPr>
            <a:normAutofit/>
          </a:bodyPr>
          <a:lstStyle/>
          <a:p>
            <a:r>
              <a:rPr lang="en-US" sz="3200" b="1" dirty="0"/>
              <a:t>ALL the arguments in the debate!</a:t>
            </a:r>
          </a:p>
          <a:p>
            <a:r>
              <a:rPr lang="en-US" sz="3200" b="1" dirty="0"/>
              <a:t>YES—IRRITATING AT FIRST BUT . . . </a:t>
            </a:r>
          </a:p>
          <a:p>
            <a:r>
              <a:rPr lang="en-US" sz="3200" b="1" dirty="0"/>
              <a:t>YOU GET USED TO IT AND YOU BENEFIT.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02382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idea behind flowsheets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546" y="2011680"/>
            <a:ext cx="3940752" cy="4206240"/>
          </a:xfrm>
        </p:spPr>
        <p:txBody>
          <a:bodyPr>
            <a:normAutofit/>
          </a:bodyPr>
          <a:lstStyle/>
          <a:p>
            <a:r>
              <a:rPr lang="en-US" sz="2800" b="1" dirty="0"/>
              <a:t>You make a column to flow</a:t>
            </a:r>
          </a:p>
          <a:p>
            <a:r>
              <a:rPr lang="en-US" sz="2800" b="1" dirty="0"/>
              <a:t>For each speaker’s arguments</a:t>
            </a:r>
          </a:p>
          <a:p>
            <a:r>
              <a:rPr lang="en-US" sz="2800" b="1" dirty="0"/>
              <a:t>From left to right.</a:t>
            </a:r>
            <a:endParaRPr lang="en-US" sz="36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967EBA-D2A4-4E5A-95E1-1B742869A9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0310" y="2011680"/>
            <a:ext cx="4127952" cy="462248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8D63C39-391E-4E75-A3BE-1671468C4AF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4819"/>
          <a:stretch/>
        </p:blipFill>
        <p:spPr>
          <a:xfrm>
            <a:off x="8903956" y="2011680"/>
            <a:ext cx="3132100" cy="462248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639DCDA-7F5F-440A-B577-C4B2C9FB0E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29944" y="2944932"/>
            <a:ext cx="975445" cy="54868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B28C273-13E5-4085-9714-4D691B2A4299}"/>
              </a:ext>
            </a:extLst>
          </p:cNvPr>
          <p:cNvSpPr txBox="1"/>
          <p:nvPr/>
        </p:nvSpPr>
        <p:spPr>
          <a:xfrm>
            <a:off x="9505442" y="2944932"/>
            <a:ext cx="170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Rebuild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49DEDD0-4015-450F-B3B5-4879B9B270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5374" y="2944932"/>
            <a:ext cx="975445" cy="54868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7E079B3-AC14-419A-B306-D4659C2E1CFC}"/>
              </a:ext>
            </a:extLst>
          </p:cNvPr>
          <p:cNvSpPr txBox="1"/>
          <p:nvPr/>
        </p:nvSpPr>
        <p:spPr>
          <a:xfrm>
            <a:off x="11363730" y="2944931"/>
            <a:ext cx="778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41867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777" y="284176"/>
            <a:ext cx="10997042" cy="1508760"/>
          </a:xfrm>
        </p:spPr>
        <p:txBody>
          <a:bodyPr/>
          <a:lstStyle/>
          <a:p>
            <a:r>
              <a:rPr lang="en-US" b="1" dirty="0"/>
              <a:t>DEBATERS MAKE TWO FLOWSHEETS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546" y="2011680"/>
            <a:ext cx="4373142" cy="1305678"/>
          </a:xfrm>
        </p:spPr>
        <p:txBody>
          <a:bodyPr>
            <a:normAutofit/>
          </a:bodyPr>
          <a:lstStyle/>
          <a:p>
            <a:r>
              <a:rPr lang="en-US" sz="2800" b="1" dirty="0"/>
              <a:t>One for Arguments and Responses about the Pro Case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BE4585-037D-4198-9EB4-78721F89E9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930" y="3497249"/>
            <a:ext cx="4838700" cy="3076575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75DC44C-9FBA-4DE1-A6BB-5C5A059C3792}"/>
              </a:ext>
            </a:extLst>
          </p:cNvPr>
          <p:cNvSpPr txBox="1">
            <a:spLocks/>
          </p:cNvSpPr>
          <p:nvPr/>
        </p:nvSpPr>
        <p:spPr>
          <a:xfrm>
            <a:off x="6234607" y="2011680"/>
            <a:ext cx="3940752" cy="1305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/>
              <a:t>One for Arguments and Responses about the Con Case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6C6F0CA-F306-4811-88E7-80A4C31C7C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8115" y="3460035"/>
            <a:ext cx="4840644" cy="307265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E0753C6-B28D-45C6-9DA4-6A6F4776C361}"/>
              </a:ext>
            </a:extLst>
          </p:cNvPr>
          <p:cNvSpPr txBox="1"/>
          <p:nvPr/>
        </p:nvSpPr>
        <p:spPr>
          <a:xfrm>
            <a:off x="956930" y="3689211"/>
            <a:ext cx="170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Pro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4BFE9E-734E-48A0-A4E3-C3338B377995}"/>
              </a:ext>
            </a:extLst>
          </p:cNvPr>
          <p:cNvSpPr txBox="1"/>
          <p:nvPr/>
        </p:nvSpPr>
        <p:spPr>
          <a:xfrm>
            <a:off x="6504843" y="3625416"/>
            <a:ext cx="170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Con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E1D8A1-6FCB-4787-B009-81E9ECA67CC1}"/>
              </a:ext>
            </a:extLst>
          </p:cNvPr>
          <p:cNvSpPr txBox="1"/>
          <p:nvPr/>
        </p:nvSpPr>
        <p:spPr>
          <a:xfrm>
            <a:off x="2459666" y="5712942"/>
            <a:ext cx="2729022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75000"/>
                  </a:schemeClr>
                </a:solidFill>
              </a:rPr>
              <a:t>Pro Flowsheet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73E8FE9-BC9E-4742-BAEE-849C0CB4C024}"/>
              </a:ext>
            </a:extLst>
          </p:cNvPr>
          <p:cNvSpPr txBox="1"/>
          <p:nvPr/>
        </p:nvSpPr>
        <p:spPr>
          <a:xfrm>
            <a:off x="8048848" y="5726833"/>
            <a:ext cx="2612064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75000"/>
                  </a:schemeClr>
                </a:solidFill>
              </a:rPr>
              <a:t>Con Flowsheet</a:t>
            </a:r>
          </a:p>
        </p:txBody>
      </p:sp>
    </p:spTree>
    <p:extLst>
      <p:ext uri="{BB962C8B-B14F-4D97-AF65-F5344CB8AC3E}">
        <p14:creationId xmlns:p14="http://schemas.microsoft.com/office/powerpoint/2010/main" val="41582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1447491" y="464883"/>
            <a:ext cx="98154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Now Prepare your own Flowsheets </a:t>
            </a:r>
          </a:p>
          <a:p>
            <a:r>
              <a:rPr lang="en-US" sz="4400" b="1" dirty="0"/>
              <a:t>Then, Show your Two flowsheets to me.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A655FC-FB21-472C-BB74-4704C3B4B0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010" y="2471980"/>
            <a:ext cx="4608332" cy="418329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FEC612E-B1B1-4723-BD01-05E972931A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0555" y="2471980"/>
            <a:ext cx="4564726" cy="412464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064920E-014E-4804-9D88-0455B80405C0}"/>
              </a:ext>
            </a:extLst>
          </p:cNvPr>
          <p:cNvSpPr txBox="1"/>
          <p:nvPr/>
        </p:nvSpPr>
        <p:spPr>
          <a:xfrm>
            <a:off x="546720" y="1935237"/>
            <a:ext cx="343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Pro Case Flowsheet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C9F319-0303-4B9E-9DE3-93B9CA96FD68}"/>
              </a:ext>
            </a:extLst>
          </p:cNvPr>
          <p:cNvSpPr txBox="1"/>
          <p:nvPr/>
        </p:nvSpPr>
        <p:spPr>
          <a:xfrm>
            <a:off x="7080555" y="1948760"/>
            <a:ext cx="343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Con Case Flowsheet</a:t>
            </a:r>
          </a:p>
        </p:txBody>
      </p:sp>
    </p:spTree>
    <p:extLst>
      <p:ext uri="{BB962C8B-B14F-4D97-AF65-F5344CB8AC3E}">
        <p14:creationId xmlns:p14="http://schemas.microsoft.com/office/powerpoint/2010/main" val="66291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48D28-3563-4A26-8AEA-06FEFD712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And now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E5B82-D1CE-4ADC-AAB9-7304C68E6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Hang on to your two flowsheets</a:t>
            </a:r>
          </a:p>
          <a:p>
            <a:r>
              <a:rPr lang="en-US" sz="3200" b="1" dirty="0"/>
              <a:t>I’m going to show you how the flowsheets get used in a debate.</a:t>
            </a:r>
          </a:p>
        </p:txBody>
      </p:sp>
    </p:spTree>
    <p:extLst>
      <p:ext uri="{BB962C8B-B14F-4D97-AF65-F5344CB8AC3E}">
        <p14:creationId xmlns:p14="http://schemas.microsoft.com/office/powerpoint/2010/main" val="17210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Flowing in action again!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0124" y="2789248"/>
            <a:ext cx="10249671" cy="3428671"/>
          </a:xfrm>
        </p:spPr>
        <p:txBody>
          <a:bodyPr>
            <a:normAutofit/>
          </a:bodyPr>
          <a:lstStyle/>
          <a:p>
            <a:r>
              <a:rPr lang="en-US" sz="3600" b="1" dirty="0"/>
              <a:t>We need to create two teams</a:t>
            </a:r>
          </a:p>
        </p:txBody>
      </p:sp>
    </p:spTree>
    <p:extLst>
      <p:ext uri="{BB962C8B-B14F-4D97-AF65-F5344CB8AC3E}">
        <p14:creationId xmlns:p14="http://schemas.microsoft.com/office/powerpoint/2010/main" val="98930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2DE76-5499-4E11-97A8-6401B4199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TEAMS!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ED34F-3959-43C5-B582-EFC2F642E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Be supportive of each other</a:t>
            </a:r>
          </a:p>
          <a:p>
            <a:r>
              <a:rPr lang="en-US" sz="3200" b="1" dirty="0"/>
              <a:t>“I want to work with you”</a:t>
            </a:r>
          </a:p>
          <a:p>
            <a:r>
              <a:rPr lang="en-US" sz="3200" b="1" dirty="0"/>
              <a:t>“I’m glad I’m partners with you”</a:t>
            </a:r>
          </a:p>
          <a:p>
            <a:r>
              <a:rPr lang="en-US" sz="3200" b="1" dirty="0"/>
              <a:t>“Yes! We are going to win!”</a:t>
            </a:r>
          </a:p>
        </p:txBody>
      </p:sp>
    </p:spTree>
    <p:extLst>
      <p:ext uri="{BB962C8B-B14F-4D97-AF65-F5344CB8AC3E}">
        <p14:creationId xmlns:p14="http://schemas.microsoft.com/office/powerpoint/2010/main" val="19566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1347</TotalTime>
  <Words>1171</Words>
  <Application>Microsoft Office PowerPoint</Application>
  <PresentationFormat>Widescreen</PresentationFormat>
  <Paragraphs>167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Corbel</vt:lpstr>
      <vt:lpstr>Tahoma</vt:lpstr>
      <vt:lpstr>Wingdings</vt:lpstr>
      <vt:lpstr>Banded</vt:lpstr>
      <vt:lpstr>Flowing Ppoint scripted debates and questions</vt:lpstr>
      <vt:lpstr>Instructor timeline</vt:lpstr>
      <vt:lpstr>You flow . . . </vt:lpstr>
      <vt:lpstr>the idea behind flowsheets</vt:lpstr>
      <vt:lpstr>DEBATERS MAKE TWO FLOWSHEETS</vt:lpstr>
      <vt:lpstr>PowerPoint Presentation</vt:lpstr>
      <vt:lpstr>And now . . . </vt:lpstr>
      <vt:lpstr>Flowing in action again!</vt:lpstr>
      <vt:lpstr>TEAMS!</vt:lpstr>
      <vt:lpstr>Now—let’s assign speaker positions</vt:lpstr>
      <vt:lpstr>What’s our topic? Someone say it!</vt:lpstr>
      <vt:lpstr>Prepare! Do this in 5 minutes (CON TEAM CAN GO TO Room __):</vt:lpstr>
      <vt:lpstr>Flowing reminder</vt:lpstr>
      <vt:lpstr>RESPONSE FLOWING REMINDER</vt:lpstr>
      <vt:lpstr>Let start debating!</vt:lpstr>
      <vt:lpstr>1 Pro Speaker</vt:lpstr>
      <vt:lpstr>1st con goes now</vt:lpstr>
      <vt:lpstr>2nd con goes now</vt:lpstr>
      <vt:lpstr>2nd pro goes now</vt:lpstr>
      <vt:lpstr>3RD CON goes now</vt:lpstr>
      <vt:lpstr>3RD pro goes now</vt:lpstr>
      <vt:lpstr>How did that go?</vt:lpstr>
      <vt:lpstr>Question and answer!</vt:lpstr>
      <vt:lpstr>Ask and answer questions</vt:lpstr>
      <vt:lpstr>YOU DO IT!</vt:lpstr>
      <vt:lpstr>TIPS FOR ASKING</vt:lpstr>
      <vt:lpstr>TIPS FOR answering</vt:lpstr>
      <vt:lpstr>Do it again!</vt:lpstr>
      <vt:lpstr>FOR NEXT WEEK . . 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debate!</dc:title>
  <dc:creator>Jim Climb the Mountain</dc:creator>
  <cp:lastModifiedBy>Jim Climb the Mountain</cp:lastModifiedBy>
  <cp:revision>321</cp:revision>
  <dcterms:created xsi:type="dcterms:W3CDTF">2019-10-15T19:44:54Z</dcterms:created>
  <dcterms:modified xsi:type="dcterms:W3CDTF">2022-04-10T13:03:59Z</dcterms:modified>
</cp:coreProperties>
</file>