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346" r:id="rId4"/>
    <p:sldId id="347" r:id="rId5"/>
    <p:sldId id="345" r:id="rId6"/>
    <p:sldId id="351" r:id="rId7"/>
    <p:sldId id="352" r:id="rId8"/>
    <p:sldId id="353" r:id="rId9"/>
    <p:sldId id="348" r:id="rId10"/>
    <p:sldId id="310" r:id="rId11"/>
    <p:sldId id="343" r:id="rId12"/>
    <p:sldId id="344" r:id="rId13"/>
    <p:sldId id="305" r:id="rId14"/>
    <p:sldId id="349" r:id="rId15"/>
    <p:sldId id="35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Now—let’s do it real!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6911162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Someone present their SHOULD BAN argument</a:t>
            </a:r>
          </a:p>
          <a:p>
            <a:r>
              <a:rPr lang="en-US" sz="3200" b="1" dirty="0"/>
              <a:t>Flow it!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5804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9861-68BC-47E4-9997-447E447B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Now, it gets tougher!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D29A-9C90-4E34-B2FF-718E90F8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65" y="2059806"/>
            <a:ext cx="6721751" cy="4206240"/>
          </a:xfrm>
        </p:spPr>
        <p:txBody>
          <a:bodyPr>
            <a:normAutofit/>
          </a:bodyPr>
          <a:lstStyle/>
          <a:p>
            <a:r>
              <a:rPr lang="en-US" sz="3200" dirty="0"/>
              <a:t>Create two columns</a:t>
            </a:r>
          </a:p>
          <a:p>
            <a:r>
              <a:rPr lang="en-US" sz="3200" dirty="0"/>
              <a:t>I will present an argument</a:t>
            </a:r>
          </a:p>
          <a:p>
            <a:r>
              <a:rPr lang="en-US" sz="3200" dirty="0"/>
              <a:t>You write responses</a:t>
            </a:r>
          </a:p>
          <a:p>
            <a:r>
              <a:rPr lang="en-US" sz="3200" dirty="0"/>
              <a:t>TRY IT . . . </a:t>
            </a:r>
          </a:p>
          <a:p>
            <a:r>
              <a:rPr lang="en-US" sz="3200" dirty="0"/>
              <a:t>How many responses did you get?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7B7AF1-8EBC-4155-977B-91C0CBC23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612" y="1917602"/>
            <a:ext cx="4339169" cy="481628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D661620-1E61-4E47-BB0D-0AA6E01428C1}"/>
              </a:ext>
            </a:extLst>
          </p:cNvPr>
          <p:cNvCxnSpPr/>
          <p:nvPr/>
        </p:nvCxnSpPr>
        <p:spPr>
          <a:xfrm>
            <a:off x="9195798" y="3140309"/>
            <a:ext cx="642796" cy="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A4C58C-B99B-4F26-8E2C-A1E5EBB173E8}"/>
              </a:ext>
            </a:extLst>
          </p:cNvPr>
          <p:cNvSpPr txBox="1"/>
          <p:nvPr/>
        </p:nvSpPr>
        <p:spPr>
          <a:xfrm>
            <a:off x="7347612" y="2913708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Argument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EE59-7271-4AEF-A64A-E8D11ED40A4B}"/>
              </a:ext>
            </a:extLst>
          </p:cNvPr>
          <p:cNvSpPr txBox="1"/>
          <p:nvPr/>
        </p:nvSpPr>
        <p:spPr>
          <a:xfrm>
            <a:off x="9838595" y="2909477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Responses</a:t>
            </a:r>
          </a:p>
        </p:txBody>
      </p:sp>
    </p:spTree>
    <p:extLst>
      <p:ext uri="{BB962C8B-B14F-4D97-AF65-F5344CB8AC3E}">
        <p14:creationId xmlns:p14="http://schemas.microsoft.com/office/powerpoint/2010/main" val="36077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284176"/>
            <a:ext cx="10412233" cy="1508760"/>
          </a:xfrm>
        </p:spPr>
        <p:txBody>
          <a:bodyPr/>
          <a:lstStyle/>
          <a:p>
            <a:r>
              <a:rPr lang="en-US" b="1" dirty="0"/>
              <a:t>BETTER 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" y="2011680"/>
            <a:ext cx="6897548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Flow just the assertion</a:t>
            </a:r>
          </a:p>
          <a:p>
            <a:r>
              <a:rPr lang="en-US" sz="3200" b="1" dirty="0"/>
              <a:t>Then spend 90% of your time writing your responses</a:t>
            </a:r>
          </a:p>
          <a:p>
            <a:r>
              <a:rPr lang="en-US" sz="3200" b="1" dirty="0"/>
              <a:t>TRY IT AGAIN.</a:t>
            </a:r>
          </a:p>
          <a:p>
            <a:r>
              <a:rPr lang="en-US" sz="3200" b="1" dirty="0"/>
              <a:t>I’ll will present an argument—WRITE RESPONSES!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DCED6-697D-4589-B7C7-497D094E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592" y="2033066"/>
            <a:ext cx="4371613" cy="47857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928C1E-66E6-48F7-894F-5A2C0AD3AD84}"/>
              </a:ext>
            </a:extLst>
          </p:cNvPr>
          <p:cNvSpPr txBox="1"/>
          <p:nvPr/>
        </p:nvSpPr>
        <p:spPr>
          <a:xfrm>
            <a:off x="8009681" y="3841173"/>
            <a:ext cx="133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44C47-EF52-44E9-9069-423EE97923BB}"/>
              </a:ext>
            </a:extLst>
          </p:cNvPr>
          <p:cNvSpPr txBox="1"/>
          <p:nvPr/>
        </p:nvSpPr>
        <p:spPr>
          <a:xfrm>
            <a:off x="9989915" y="3594952"/>
            <a:ext cx="165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6500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Now—let’s do it real!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7720070" cy="4562144"/>
          </a:xfrm>
        </p:spPr>
        <p:txBody>
          <a:bodyPr>
            <a:normAutofit/>
          </a:bodyPr>
          <a:lstStyle/>
          <a:p>
            <a:r>
              <a:rPr lang="en-US" sz="3200" b="1" dirty="0"/>
              <a:t>Someone present their Should NOT Ban argument</a:t>
            </a:r>
          </a:p>
          <a:p>
            <a:r>
              <a:rPr lang="en-US" sz="3200" b="1" dirty="0"/>
              <a:t>Flow your Responses!</a:t>
            </a:r>
          </a:p>
          <a:p>
            <a:endParaRPr lang="en-US" sz="3200" b="1" dirty="0"/>
          </a:p>
          <a:p>
            <a:r>
              <a:rPr lang="en-US" sz="3200" b="1" dirty="0"/>
              <a:t>How many Responses did you get?</a:t>
            </a:r>
          </a:p>
          <a:p>
            <a:endParaRPr lang="en-US" sz="3200" b="1" dirty="0"/>
          </a:p>
          <a:p>
            <a:r>
              <a:rPr lang="en-US" sz="3200" b="1" dirty="0"/>
              <a:t>Who’s willing to present their responses?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5042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NEXT WEEK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8540340" cy="4562144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You need to do the “Prepare before Class”:</a:t>
            </a:r>
          </a:p>
          <a:p>
            <a:r>
              <a:rPr lang="en-US" sz="3200" b="1" dirty="0"/>
              <a:t>Pens</a:t>
            </a:r>
          </a:p>
          <a:p>
            <a:r>
              <a:rPr lang="en-US" sz="3200" b="1" dirty="0"/>
              <a:t>Flowsheets (just the lines for the columns)</a:t>
            </a:r>
          </a:p>
          <a:p>
            <a:r>
              <a:rPr lang="en-US" sz="3200" b="1" dirty="0"/>
              <a:t>Printed Scripts (you don’t have to fill them out but you can)</a:t>
            </a:r>
          </a:p>
          <a:p>
            <a:r>
              <a:rPr lang="en-US" sz="3200" b="1" dirty="0"/>
              <a:t>Let’s look at each step of preparing on the Climb Elementary Prep Web Page.</a:t>
            </a:r>
          </a:p>
          <a:p>
            <a:endParaRPr lang="en-US" sz="4000" b="1" dirty="0"/>
          </a:p>
          <a:p>
            <a:r>
              <a:rPr lang="en-US" sz="3600" b="1" i="1" dirty="0"/>
              <a:t>Note: Students do their scripts for these first debates during class—not at home.</a:t>
            </a:r>
            <a:endParaRPr lang="en-US" sz="3100" b="1" i="1" dirty="0"/>
          </a:p>
        </p:txBody>
      </p:sp>
    </p:spTree>
    <p:extLst>
      <p:ext uri="{BB962C8B-B14F-4D97-AF65-F5344CB8AC3E}">
        <p14:creationId xmlns:p14="http://schemas.microsoft.com/office/powerpoint/2010/main" val="12190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first debate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193463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Zoos should be banned</a:t>
            </a:r>
          </a:p>
          <a:p>
            <a:r>
              <a:rPr lang="en-US" sz="2800" b="1" dirty="0"/>
              <a:t>What arguments might come up?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1449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your google/</a:t>
            </a:r>
            <a:r>
              <a:rPr lang="en-US" b="1" dirty="0" err="1"/>
              <a:t>bing</a:t>
            </a:r>
            <a:r>
              <a:rPr lang="en-US" b="1" dirty="0"/>
              <a:t> 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193463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Search for the answer to these questions:</a:t>
            </a:r>
          </a:p>
          <a:p>
            <a:r>
              <a:rPr lang="en-US" sz="2800" b="1" dirty="0"/>
              <a:t>Has any city banned or shut down their zoos? Did it work?</a:t>
            </a:r>
          </a:p>
          <a:p>
            <a:r>
              <a:rPr lang="en-US" sz="2800" b="1" dirty="0"/>
              <a:t>Name an expert that supports ending zoos? Why does this expert think this?</a:t>
            </a:r>
          </a:p>
          <a:p>
            <a:r>
              <a:rPr lang="en-US" sz="2800" b="1" dirty="0"/>
              <a:t>Why might zoos be good?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522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Now—prepare an argument!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193463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Half of Lab: Prepare an argument with 2 AREIs for why zoos should be banned</a:t>
            </a:r>
          </a:p>
          <a:p>
            <a:r>
              <a:rPr lang="en-US" sz="2800" b="1" dirty="0"/>
              <a:t>Other Half of Lab: Prepare an argument with 2 AREIs for why zoos should NOT be banned</a:t>
            </a:r>
          </a:p>
          <a:p>
            <a:r>
              <a:rPr lang="en-US" sz="2800" b="1" dirty="0"/>
              <a:t>Con Team—you can go to Room _______ </a:t>
            </a:r>
            <a:r>
              <a:rPr lang="en-US" sz="2800" b="1"/>
              <a:t>(room number plus 20)</a:t>
            </a:r>
            <a:endParaRPr lang="en-US" sz="2800" b="1" dirty="0"/>
          </a:p>
          <a:p>
            <a:r>
              <a:rPr lang="en-US" sz="2800" b="1" dirty="0"/>
              <a:t>One Person—tell us your Should Ban Argument</a:t>
            </a:r>
          </a:p>
          <a:p>
            <a:r>
              <a:rPr lang="en-US" sz="2800" b="1" dirty="0"/>
              <a:t>One Person—tell us your Should NOT Ban Argument.</a:t>
            </a:r>
          </a:p>
          <a:p>
            <a:endParaRPr lang="en-US" sz="2800" b="1" dirty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665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112" y="284176"/>
            <a:ext cx="11678769" cy="15087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WHEN A DEBATER PRESENTS AN ARGUMENT, </a:t>
            </a:r>
            <a:br>
              <a:rPr lang="en-US" b="1" dirty="0"/>
            </a:br>
            <a:br>
              <a:rPr lang="en-US" sz="1100" b="1" dirty="0"/>
            </a:br>
            <a:r>
              <a:rPr lang="en-US" b="1" dirty="0"/>
              <a:t>YOU Take notes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TAKING NOTES IN DEBATE IS CALLED FLOWING</a:t>
            </a:r>
          </a:p>
          <a:p>
            <a:r>
              <a:rPr lang="en-US" sz="3600" b="1" dirty="0"/>
              <a:t>FLOW MY ARGUMENT . . .</a:t>
            </a:r>
          </a:p>
          <a:p>
            <a:r>
              <a:rPr lang="en-US" sz="3600" b="1" dirty="0"/>
              <a:t>When I say stop, you have to stop—drop your pen!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98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better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112821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Flow the tagline/claim</a:t>
            </a:r>
          </a:p>
          <a:p>
            <a:r>
              <a:rPr lang="en-US" sz="3200" b="1" dirty="0"/>
              <a:t>Flow the source</a:t>
            </a:r>
          </a:p>
          <a:p>
            <a:r>
              <a:rPr lang="en-US" sz="3200" b="1" dirty="0"/>
              <a:t>Flow the support for the tagline/claim.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C5CDC-AC22-4264-BA1C-FE16309AA8F3}"/>
              </a:ext>
            </a:extLst>
          </p:cNvPr>
          <p:cNvSpPr txBox="1"/>
          <p:nvPr/>
        </p:nvSpPr>
        <p:spPr>
          <a:xfrm>
            <a:off x="6578009" y="2013098"/>
            <a:ext cx="49051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Zoos save animals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Geographic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Zoos protect hurt injured animals and allow animal to engage in breeding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034848" cy="420624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Shrtn</a:t>
            </a:r>
            <a:r>
              <a:rPr lang="en-US" sz="3200" b="1" dirty="0"/>
              <a:t> </a:t>
            </a:r>
            <a:r>
              <a:rPr lang="en-US" sz="3200" b="1" dirty="0" err="1"/>
              <a:t>wrds</a:t>
            </a:r>
            <a:r>
              <a:rPr lang="en-US" sz="3200" b="1" dirty="0"/>
              <a:t> w/o </a:t>
            </a:r>
            <a:r>
              <a:rPr lang="en-US" sz="3200" b="1" dirty="0" err="1"/>
              <a:t>vwls</a:t>
            </a:r>
            <a:endParaRPr lang="en-US" sz="3200" b="1" dirty="0"/>
          </a:p>
          <a:p>
            <a:r>
              <a:rPr lang="en-US" sz="3200" b="1" dirty="0" err="1"/>
              <a:t>Endgrd</a:t>
            </a:r>
            <a:r>
              <a:rPr lang="en-US" sz="3200" b="1" dirty="0"/>
              <a:t> </a:t>
            </a:r>
            <a:r>
              <a:rPr lang="en-US" sz="3200" b="1" dirty="0" err="1"/>
              <a:t>Spcs</a:t>
            </a:r>
            <a:endParaRPr lang="en-US" sz="3200" b="1" dirty="0"/>
          </a:p>
          <a:p>
            <a:r>
              <a:rPr lang="en-US" sz="3200" b="1" dirty="0"/>
              <a:t>Or just the first letters of longer words</a:t>
            </a:r>
          </a:p>
          <a:p>
            <a:r>
              <a:rPr lang="en-US" sz="3200" b="1" dirty="0"/>
              <a:t>Treat    Dang   Qual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F00236-4E2D-4542-95A7-449BBD39BB49}"/>
              </a:ext>
            </a:extLst>
          </p:cNvPr>
          <p:cNvSpPr txBox="1"/>
          <p:nvPr/>
        </p:nvSpPr>
        <p:spPr>
          <a:xfrm>
            <a:off x="6578009" y="2011680"/>
            <a:ext cx="49051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Zs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Prtct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hrt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allw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2011680"/>
            <a:ext cx="11655705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Endangered Species = ES</a:t>
            </a:r>
          </a:p>
          <a:p>
            <a:r>
              <a:rPr lang="en-US" sz="3200" b="1" dirty="0"/>
              <a:t>Zoos = Z</a:t>
            </a:r>
          </a:p>
          <a:p>
            <a:r>
              <a:rPr lang="en-US" sz="3200" b="1" dirty="0"/>
              <a:t>Increases = ↑ </a:t>
            </a:r>
          </a:p>
          <a:p>
            <a:r>
              <a:rPr lang="en-US" sz="3200" b="1" dirty="0"/>
              <a:t>Solves = S</a:t>
            </a:r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E382F-57E5-4E4F-8B5F-5DC456475C82}"/>
              </a:ext>
            </a:extLst>
          </p:cNvPr>
          <p:cNvSpPr txBox="1"/>
          <p:nvPr/>
        </p:nvSpPr>
        <p:spPr>
          <a:xfrm>
            <a:off x="6578009" y="2013098"/>
            <a:ext cx="490515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 =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encg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bd view of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Rts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↑Viewing, ↓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Rspct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wld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NOTICE: How much less you have to write!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FLOWED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6911162" cy="420624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Z </a:t>
            </a:r>
            <a:r>
              <a:rPr lang="en-US" sz="3200" b="1" dirty="0" err="1"/>
              <a:t>hrt</a:t>
            </a:r>
            <a:r>
              <a:rPr lang="en-US" sz="3200" b="1" dirty="0"/>
              <a:t> </a:t>
            </a:r>
            <a:r>
              <a:rPr lang="en-US" sz="3200" b="1" dirty="0" err="1"/>
              <a:t>anmls</a:t>
            </a:r>
            <a:endParaRPr lang="en-US" sz="3200" b="1" dirty="0"/>
          </a:p>
          <a:p>
            <a:r>
              <a:rPr lang="en-US" sz="3200" b="1" dirty="0" err="1"/>
              <a:t>Jeffre</a:t>
            </a:r>
            <a:r>
              <a:rPr lang="en-US" sz="3200" b="1" dirty="0"/>
              <a:t> ‘18</a:t>
            </a:r>
          </a:p>
          <a:p>
            <a:r>
              <a:rPr lang="en-US" sz="3200" b="1" dirty="0"/>
              <a:t>Z </a:t>
            </a:r>
            <a:r>
              <a:rPr lang="en-US" sz="3200" b="1" dirty="0" err="1"/>
              <a:t>gv</a:t>
            </a:r>
            <a:r>
              <a:rPr lang="en-US" sz="3200" b="1" dirty="0"/>
              <a:t> bad diet</a:t>
            </a:r>
          </a:p>
          <a:p>
            <a:r>
              <a:rPr lang="en-US" sz="3200" b="1" dirty="0"/>
              <a:t>Z too </a:t>
            </a:r>
            <a:r>
              <a:rPr lang="en-US" sz="3200" b="1" dirty="0" err="1"/>
              <a:t>smll</a:t>
            </a:r>
            <a:r>
              <a:rPr lang="en-US" sz="3200" b="1" dirty="0"/>
              <a:t> </a:t>
            </a:r>
            <a:r>
              <a:rPr lang="en-US" sz="3200" b="1" dirty="0" err="1"/>
              <a:t>spc</a:t>
            </a:r>
            <a:endParaRPr lang="en-US" sz="3200" b="1" dirty="0"/>
          </a:p>
          <a:p>
            <a:endParaRPr lang="en-US" sz="3200" dirty="0"/>
          </a:p>
          <a:p>
            <a:r>
              <a:rPr lang="en-US" sz="4000" b="1" dirty="0"/>
              <a:t>TRY FLOWING AGAIN—Here is another argument.</a:t>
            </a:r>
          </a:p>
        </p:txBody>
      </p:sp>
    </p:spTree>
    <p:extLst>
      <p:ext uri="{BB962C8B-B14F-4D97-AF65-F5344CB8AC3E}">
        <p14:creationId xmlns:p14="http://schemas.microsoft.com/office/powerpoint/2010/main" val="13436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851</TotalTime>
  <Words>526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Corbel</vt:lpstr>
      <vt:lpstr>Tahoma</vt:lpstr>
      <vt:lpstr>Wingdings</vt:lpstr>
      <vt:lpstr>Banded</vt:lpstr>
      <vt:lpstr>Debate!</vt:lpstr>
      <vt:lpstr>What is the first debate topic?</vt:lpstr>
      <vt:lpstr>Get your google/bing on!</vt:lpstr>
      <vt:lpstr>Now—prepare an argument!</vt:lpstr>
      <vt:lpstr>WHEN A DEBATER PRESENTS AN ARGUMENT,   YOU Take notes . . . </vt:lpstr>
      <vt:lpstr>flowing better </vt:lpstr>
      <vt:lpstr>ABBREVIATE</vt:lpstr>
      <vt:lpstr>Shorthand</vt:lpstr>
      <vt:lpstr>EXAMPLE FLOWED ARGUMENT</vt:lpstr>
      <vt:lpstr>Now—let’s do it real!</vt:lpstr>
      <vt:lpstr>Now, it gets tougher!</vt:lpstr>
      <vt:lpstr>Flowing WHEN RESPONDING</vt:lpstr>
      <vt:lpstr>BETTER Flowing WHEN RESPONDING</vt:lpstr>
      <vt:lpstr>Now—let’s do it real!</vt:lpstr>
      <vt:lpstr>FOR NEXT WEEK . .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261</cp:revision>
  <dcterms:created xsi:type="dcterms:W3CDTF">2019-10-15T19:44:54Z</dcterms:created>
  <dcterms:modified xsi:type="dcterms:W3CDTF">2022-07-18T02:06:06Z</dcterms:modified>
</cp:coreProperties>
</file>