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0" r:id="rId3"/>
    <p:sldId id="330" r:id="rId4"/>
    <p:sldId id="311" r:id="rId5"/>
    <p:sldId id="312" r:id="rId6"/>
    <p:sldId id="291" r:id="rId7"/>
    <p:sldId id="293" r:id="rId8"/>
    <p:sldId id="297" r:id="rId9"/>
    <p:sldId id="292" r:id="rId10"/>
    <p:sldId id="288" r:id="rId11"/>
    <p:sldId id="294" r:id="rId12"/>
    <p:sldId id="316" r:id="rId13"/>
    <p:sldId id="329" r:id="rId14"/>
    <p:sldId id="334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302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6E0D71-4218-4548-9DBB-8B857FE885A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F00372-650F-4F03-A070-FA4C9687D8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0CAcQjRxqFQoTCO3njsq86MYCFQmXiAod91oEyA&amp;url=http://www.innovativeeducators.org/product-p/497.htm&amp;ei=hEOsVe2VO4muogT3tZHADA&amp;bvm=bv.98197061,d.cGU&amp;psig=AFQjCNF-wdQd_IFGYNSrWsn8R9mbH9wXTw&amp;ust=143743920436786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imgres?imgurl=http://stevenson.ucsc.edu/images/slideshow/adalia&amp;imgrefurl=http://stevenson.ucsc.edu/about/about-adlai.html&amp;h=162&amp;w=134&amp;sz=7&amp;tbnid=BqsHLK3IuzwWcM&amp;tbnh=0&amp;tbnw=0&amp;zoom=1&amp;usg=__dTaPkjju7MlhfDoTaxS3BC40PjQ=&amp;docid=pCJmGI30RFcKmM&amp;sa=X&amp;ei=_r4_UK-0G4qUiQKD4YDwBg&amp;ved=0CJUBENU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BE A </a:t>
            </a:r>
            <a:br>
              <a:rPr lang="en-US" dirty="0"/>
            </a:br>
            <a:r>
              <a:rPr lang="en-US" dirty="0"/>
              <a:t>GREAT TEAM!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is for ALL CLIMBERS!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a speaker and debater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People look up to you. </a:t>
            </a:r>
          </a:p>
          <a:p>
            <a:r>
              <a:rPr lang="en-US" sz="3200" dirty="0"/>
              <a:t>You are setting the stage for this Speech and Debate Community. </a:t>
            </a:r>
          </a:p>
          <a:p>
            <a:r>
              <a:rPr lang="en-US" sz="3200" dirty="0"/>
              <a:t>Other speakers and debaters are going to emulate you.</a:t>
            </a:r>
          </a:p>
        </p:txBody>
      </p:sp>
    </p:spTree>
    <p:extLst>
      <p:ext uri="{BB962C8B-B14F-4D97-AF65-F5344CB8AC3E}">
        <p14:creationId xmlns:p14="http://schemas.microsoft.com/office/powerpoint/2010/main" val="15589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the speaker people talk about as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“Yea, Mick’s cool; gave a great rebuttal.”</a:t>
            </a:r>
          </a:p>
          <a:p>
            <a:r>
              <a:rPr lang="en-US" sz="3200" dirty="0"/>
              <a:t>“I respect them a lot. They can argue like nobody’s business and they reached out to younger debaters and made them feel included.”</a:t>
            </a:r>
          </a:p>
          <a:p>
            <a:r>
              <a:rPr lang="en-US" sz="3200" dirty="0"/>
              <a:t>“She’s wicked smart but also really, really nice.”</a:t>
            </a:r>
          </a:p>
        </p:txBody>
      </p:sp>
    </p:spTree>
    <p:extLst>
      <p:ext uri="{BB962C8B-B14F-4D97-AF65-F5344CB8AC3E}">
        <p14:creationId xmlns:p14="http://schemas.microsoft.com/office/powerpoint/2010/main" val="7146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Genders are part of our community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352800"/>
            <a:ext cx="7924801" cy="31242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3200" dirty="0"/>
              <a:t>Don’t assume Betty is “she”</a:t>
            </a:r>
          </a:p>
          <a:p>
            <a:pPr marL="342900" indent="-342900">
              <a:spcAft>
                <a:spcPts val="1200"/>
              </a:spcAft>
            </a:pPr>
            <a:r>
              <a:rPr lang="en-US" sz="3200" b="1" dirty="0"/>
              <a:t>Refer to others by their name “Betty”, speaker position (“First </a:t>
            </a:r>
            <a:r>
              <a:rPr lang="en-US" sz="3200" b="1" dirty="0" err="1"/>
              <a:t>Aff</a:t>
            </a:r>
            <a:r>
              <a:rPr lang="en-US" sz="3200" b="1" dirty="0"/>
              <a:t> Debater”), </a:t>
            </a:r>
            <a:r>
              <a:rPr lang="en-US" sz="3200" dirty="0"/>
              <a:t>or default to “they.”</a:t>
            </a:r>
          </a:p>
          <a:p>
            <a:pPr marL="342900" indent="-342900"/>
            <a:r>
              <a:rPr lang="en-US" sz="3200" dirty="0"/>
              <a:t>You can also ask students for names/anything important including pronouns at the beginning of the debate.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A0D36-24C8-48DC-A1CC-213721268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25" b="15625"/>
          <a:stretch/>
        </p:blipFill>
        <p:spPr>
          <a:xfrm>
            <a:off x="1066800" y="1447800"/>
            <a:ext cx="58521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assume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2001" cy="48768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/>
              <a:t>A participant is a representative of a group</a:t>
            </a:r>
          </a:p>
          <a:p>
            <a:pPr marL="342900" indent="-342900"/>
            <a:r>
              <a:rPr lang="en-US" sz="2800" i="1" strike="sngStrike" dirty="0"/>
              <a:t>“You know what it’s like right . . . (pointing to student of color).</a:t>
            </a:r>
            <a:endParaRPr lang="en-US" sz="3200" i="1" strike="sngStrike" dirty="0"/>
          </a:p>
          <a:p>
            <a:pPr marL="342900" indent="-342900"/>
            <a:r>
              <a:rPr lang="en-US" sz="3200" dirty="0"/>
              <a:t>Don’t assume everyone is white/ middle class/ straight/ liberal/ Hispanic/ non-religious, etc.</a:t>
            </a:r>
          </a:p>
          <a:p>
            <a:pPr marL="342900" indent="-342900"/>
            <a:r>
              <a:rPr lang="en-US" sz="2800" i="1" strike="sngStrike" dirty="0"/>
              <a:t>“Well, I mean, people can afford that.”</a:t>
            </a:r>
          </a:p>
          <a:p>
            <a:pPr marL="342900" indent="-342900"/>
            <a:r>
              <a:rPr lang="en-US" sz="2800" i="1" strike="sngStrike" dirty="0"/>
              <a:t>“The people in this room don’t experience discrimination.”</a:t>
            </a:r>
          </a:p>
        </p:txBody>
      </p:sp>
    </p:spTree>
    <p:extLst>
      <p:ext uri="{BB962C8B-B14F-4D97-AF65-F5344CB8AC3E}">
        <p14:creationId xmlns:p14="http://schemas.microsoft.com/office/powerpoint/2010/main" val="26092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4D6E-1978-4FEB-9D03-3A6360E1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SOCIALIZE—CONNECT! :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FA1F-7CD9-4F04-8426-D9903C4EB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514600"/>
            <a:ext cx="6324600" cy="2731275"/>
          </a:xfrm>
        </p:spPr>
        <p:txBody>
          <a:bodyPr/>
          <a:lstStyle/>
          <a:p>
            <a:r>
              <a:rPr lang="en-US" dirty="0"/>
              <a:t>Please socialize—talk with your teammates/coaches in your debate room!</a:t>
            </a:r>
          </a:p>
          <a:p>
            <a:r>
              <a:rPr lang="en-US" dirty="0"/>
              <a:t>Though don’t interrupt other people : )</a:t>
            </a:r>
          </a:p>
          <a:p>
            <a:r>
              <a:rPr lang="en-US" dirty="0"/>
              <a:t>AND IT IS OKAY TO BE SHY! (many debaters are!)</a:t>
            </a:r>
          </a:p>
        </p:txBody>
      </p:sp>
    </p:spTree>
    <p:extLst>
      <p:ext uri="{BB962C8B-B14F-4D97-AF65-F5344CB8AC3E}">
        <p14:creationId xmlns:p14="http://schemas.microsoft.com/office/powerpoint/2010/main" val="156779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55245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charset="0"/>
                <a:cs typeface="Calibri" charset="0"/>
              </a:rPr>
              <a:t>Make </a:t>
            </a:r>
            <a:r>
              <a:rPr lang="en-US" sz="3600" b="1">
                <a:latin typeface="Calibri" charset="0"/>
                <a:cs typeface="Calibri" charset="0"/>
              </a:rPr>
              <a:t>this Community Great</a:t>
            </a:r>
            <a:r>
              <a:rPr lang="en-US" sz="3600" b="1" dirty="0">
                <a:latin typeface="Calibri" charset="0"/>
                <a:cs typeface="Calibri" charset="0"/>
              </a:rPr>
              <a:t>!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4724400" cy="48514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Treat each other with respect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Support each other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Share Information when there is a problem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Promote good interactions</a:t>
            </a:r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Be a great debater who cares </a:t>
            </a:r>
            <a:r>
              <a:rPr lang="en-US" sz="2800"/>
              <a:t>for others</a:t>
            </a:r>
            <a:endParaRPr lang="en-US" sz="2800" dirty="0"/>
          </a:p>
          <a:p>
            <a:pPr marL="457200" indent="-457200" eaLnBrk="1" hangingPunct="1">
              <a:buFont typeface="Calibri" charset="0"/>
              <a:buAutoNum type="arabicPeriod"/>
            </a:pPr>
            <a:r>
              <a:rPr lang="en-US" sz="2800" dirty="0"/>
              <a:t>and your community!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D89A120-A497-4A9E-9E93-2CAEDF8F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t="15488" r="20322"/>
          <a:stretch/>
        </p:blipFill>
        <p:spPr>
          <a:xfrm>
            <a:off x="4876800" y="1600200"/>
            <a:ext cx="3903246" cy="297180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7A60016-F3EC-4B4E-AB08-2B7E3D1BA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845659"/>
            <a:ext cx="3979446" cy="22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each other right Pt. 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6477000" cy="3916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Treat people kindly</a:t>
            </a:r>
          </a:p>
          <a:p>
            <a:pPr>
              <a:lnSpc>
                <a:spcPct val="90000"/>
              </a:lnSpc>
            </a:pPr>
            <a:r>
              <a:rPr lang="en-US" dirty="0"/>
              <a:t>Support an inclusive tournament environment</a:t>
            </a:r>
          </a:p>
          <a:p>
            <a:pPr>
              <a:lnSpc>
                <a:spcPct val="90000"/>
              </a:lnSpc>
            </a:pPr>
            <a:r>
              <a:rPr lang="en-US" dirty="0"/>
              <a:t>Avoid mean comments</a:t>
            </a:r>
          </a:p>
          <a:p>
            <a:pPr>
              <a:lnSpc>
                <a:spcPct val="90000"/>
              </a:lnSpc>
            </a:pPr>
            <a:r>
              <a:rPr lang="en-US" b="1" dirty="0"/>
              <a:t>Don’t be disrespectful toward/argue with judges.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each other right Pt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0474" y="2362200"/>
            <a:ext cx="6588125" cy="3763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Avoid sexualized comments and inappropriate conduct</a:t>
            </a:r>
          </a:p>
          <a:p>
            <a:pPr>
              <a:lnSpc>
                <a:spcPct val="90000"/>
              </a:lnSpc>
            </a:pPr>
            <a:r>
              <a:rPr lang="en-US" dirty="0"/>
              <a:t>Don’t be mean to others </a:t>
            </a:r>
          </a:p>
          <a:p>
            <a:pPr>
              <a:lnSpc>
                <a:spcPct val="90000"/>
              </a:lnSpc>
            </a:pPr>
            <a:r>
              <a:rPr lang="en-US" dirty="0"/>
              <a:t>Treat others kindly and equally.</a:t>
            </a:r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/>
              <a:t>Encourage Everyone as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89" y="1524000"/>
            <a:ext cx="6477000" cy="4869024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Lesbian-Gay-Straight-Bi-Queer</a:t>
            </a:r>
          </a:p>
          <a:p>
            <a:pPr lvl="1"/>
            <a:r>
              <a:rPr lang="en-US" dirty="0"/>
              <a:t>Black-White-Latino-Asian-Biracial-</a:t>
            </a:r>
            <a:br>
              <a:rPr lang="en-US" dirty="0"/>
            </a:br>
            <a:r>
              <a:rPr lang="en-US" dirty="0"/>
              <a:t>Multiracial, etc.</a:t>
            </a:r>
          </a:p>
          <a:p>
            <a:pPr lvl="1"/>
            <a:r>
              <a:rPr lang="en-US" dirty="0"/>
              <a:t>Men-Women-Transgender-Androgynous-Non-binary-etc.</a:t>
            </a:r>
          </a:p>
          <a:p>
            <a:pPr lvl="1"/>
            <a:r>
              <a:rPr lang="en-US" dirty="0"/>
              <a:t>Republican-Democrat-Libertarian-etc.</a:t>
            </a:r>
          </a:p>
          <a:p>
            <a:pPr lvl="1"/>
            <a:r>
              <a:rPr lang="en-US" dirty="0"/>
              <a:t>Christian, Agnostic, Catholic, Mormon (LDS), Jewish, Wicca, Muslim, etc.</a:t>
            </a:r>
          </a:p>
          <a:p>
            <a:pPr lvl="1"/>
            <a:r>
              <a:rPr lang="en-US" dirty="0"/>
              <a:t>Disabilities--diagnosed or otherwise </a:t>
            </a:r>
          </a:p>
          <a:p>
            <a:pPr lvl="1"/>
            <a:r>
              <a:rPr lang="en-US" dirty="0"/>
              <a:t>Military service</a:t>
            </a:r>
          </a:p>
          <a:p>
            <a:pPr lvl="1"/>
            <a:r>
              <a:rPr lang="en-US" dirty="0"/>
              <a:t>EVERYONE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sz="2800" b="1" dirty="0"/>
              <a:t>Treat every student, </a:t>
            </a:r>
            <a:br>
              <a:rPr lang="en-US" sz="2800" b="1" dirty="0"/>
            </a:br>
            <a:r>
              <a:rPr lang="en-US" sz="2800" b="1" dirty="0"/>
              <a:t>coach, and judge with respect.</a:t>
            </a:r>
          </a:p>
        </p:txBody>
      </p:sp>
      <p:pic>
        <p:nvPicPr>
          <p:cNvPr id="8194" name="Picture 2" descr="C:\Users\hansonjb99\AppData\Local\Microsoft\Windows\Temporary Internet Files\Content.IE5\UYYXK375\MC900391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01584"/>
            <a:ext cx="901004" cy="8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nsonjb99\AppData\Local\Microsoft\Windows\Temporary Internet Files\Content.IE5\UYYXK375\MC9004369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184"/>
            <a:ext cx="1335087" cy="13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ansonjb99\AppData\Local\Microsoft\Windows\Temporary Internet Files\Content.IE5\TQ3P08E3\MC9002351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60908"/>
            <a:ext cx="1278759" cy="9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ansonjb99\AppData\Local\Microsoft\Windows\Temporary Internet Files\Content.IE5\X43MG0AK\MC900036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6452"/>
            <a:ext cx="434079" cy="109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should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/>
          <a:lstStyle/>
          <a:p>
            <a:r>
              <a:rPr lang="en-US" dirty="0"/>
              <a:t>express their opinions about issues</a:t>
            </a:r>
          </a:p>
          <a:p>
            <a:r>
              <a:rPr lang="en-US" dirty="0"/>
              <a:t>not attack groups of people</a:t>
            </a:r>
          </a:p>
          <a:p>
            <a:r>
              <a:rPr lang="en-US" dirty="0"/>
              <a:t>not attack other individuals.</a:t>
            </a:r>
          </a:p>
          <a:p>
            <a:r>
              <a:rPr lang="en-US" sz="2800" b="1" dirty="0"/>
              <a:t>Argue about ideas—not disrespect people.</a:t>
            </a:r>
          </a:p>
          <a:p>
            <a:endParaRPr lang="en-US" dirty="0"/>
          </a:p>
        </p:txBody>
      </p:sp>
      <p:pic>
        <p:nvPicPr>
          <p:cNvPr id="5" name="Picture 2" descr="http://www.innovativeeducators.org/v/vspfiles/photos/497-2.jpg">
            <a:hlinkClick r:id="rId2"/>
            <a:extLst>
              <a:ext uri="{FF2B5EF4-FFF2-40B4-BE49-F238E27FC236}">
                <a16:creationId xmlns:a16="http://schemas.microsoft.com/office/drawing/2014/main" id="{80189B7E-3366-4911-B6ED-D42C7DF2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24631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273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see or hear someone mistreating someone.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6858000" cy="4157662"/>
          </a:xfrm>
        </p:spPr>
        <p:txBody>
          <a:bodyPr>
            <a:normAutofit/>
          </a:bodyPr>
          <a:lstStyle/>
          <a:p>
            <a:r>
              <a:rPr lang="en-US" dirty="0"/>
              <a:t>BY ANYONE—coach, observer, student, judge</a:t>
            </a:r>
          </a:p>
          <a:p>
            <a:r>
              <a:rPr lang="en-US" dirty="0"/>
              <a:t>Stop it if possible</a:t>
            </a:r>
          </a:p>
          <a:p>
            <a:r>
              <a:rPr lang="en-US" dirty="0"/>
              <a:t>Share the information about it . . . </a:t>
            </a:r>
          </a:p>
          <a:p>
            <a:r>
              <a:rPr lang="en-US" dirty="0"/>
              <a:t>with your parent, your instructor and/or Jim Hanson</a:t>
            </a:r>
          </a:p>
          <a:p>
            <a:r>
              <a:rPr lang="en-US" dirty="0"/>
              <a:t>We’ll work to make things better.</a:t>
            </a:r>
            <a:br>
              <a:rPr lang="en-US" dirty="0"/>
            </a:br>
            <a:r>
              <a:rPr lang="en-US" dirty="0"/>
              <a:t>     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the Information ASAP Pt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9228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Don’t delay; communicate . . . </a:t>
            </a:r>
          </a:p>
          <a:p>
            <a:pPr lvl="1">
              <a:spcAft>
                <a:spcPts val="600"/>
              </a:spcAft>
            </a:pPr>
            <a:r>
              <a:rPr lang="en-US" b="1" i="1" dirty="0"/>
              <a:t>“I don’t want to get someone in trouble” </a:t>
            </a:r>
            <a:br>
              <a:rPr lang="en-US" i="1" dirty="0"/>
            </a:br>
            <a:r>
              <a:rPr lang="en-US" dirty="0"/>
              <a:t>Our goal is to work out the problem in a constructive manner.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/>
              <a:t>“It wasn’t that big of a deal”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It might have been; we need to make sure.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/>
              <a:t>“People need to get over their sensitivity” </a:t>
            </a:r>
            <a:br>
              <a:rPr lang="en-US" dirty="0"/>
            </a:br>
            <a:r>
              <a:rPr lang="en-US" dirty="0"/>
              <a:t>Please show support for people’s feelings; there may be a good reason they are sensitive to what happened.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/>
              <a:t>“I got it worked out”</a:t>
            </a:r>
            <a:br>
              <a:rPr lang="en-US" dirty="0"/>
            </a:br>
            <a:r>
              <a:rPr lang="en-US" dirty="0"/>
              <a:t>That’s great but we need to check and make sure. Please share it.</a:t>
            </a:r>
          </a:p>
          <a:p>
            <a:pPr lvl="1"/>
            <a:r>
              <a:rPr lang="en-US" sz="2400" b="1" dirty="0"/>
              <a:t>TRY TO STOP IT and SHARE THE INFORMATION WITH YOUR PARENTS, INSTRUCTOR, OR JIM HANSON SO WE CAN ADDRESS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the Information ASAP Pt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315200" cy="49228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Don’t delay; communicate . . . </a:t>
            </a:r>
          </a:p>
          <a:p>
            <a:pPr lvl="1">
              <a:spcAft>
                <a:spcPts val="600"/>
              </a:spcAft>
            </a:pPr>
            <a:r>
              <a:rPr lang="en-US" b="1" i="1" dirty="0"/>
              <a:t>“I’m scared to report” </a:t>
            </a:r>
            <a:br>
              <a:rPr lang="en-US" dirty="0"/>
            </a:br>
            <a:r>
              <a:rPr lang="en-US" dirty="0"/>
              <a:t>Understood. We’re here to support you. Take that step and help make our community a safer place.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/>
              <a:t>“Not a debater”</a:t>
            </a:r>
            <a:br>
              <a:rPr lang="en-US" b="1" i="1" dirty="0"/>
            </a:br>
            <a:r>
              <a:rPr lang="en-US" dirty="0"/>
              <a:t>It still affected someone at the event. Show support for all people, not just speech and debate community members. Please share it.</a:t>
            </a:r>
          </a:p>
          <a:p>
            <a:pPr lvl="1">
              <a:spcAft>
                <a:spcPts val="600"/>
              </a:spcAft>
            </a:pPr>
            <a:r>
              <a:rPr lang="en-US" b="1" i="1" dirty="0"/>
              <a:t>“I’m not a top ten debater; the person is. I don’t have the clout to share this information.”</a:t>
            </a:r>
            <a:br>
              <a:rPr lang="en-US" dirty="0"/>
            </a:br>
            <a:r>
              <a:rPr lang="en-US" dirty="0"/>
              <a:t>Yes, you do. Everyone participates at our programs and everyone has a right to a safe, comfortable, supportive environment. Please share it.</a:t>
            </a:r>
          </a:p>
          <a:p>
            <a:pPr lvl="1"/>
            <a:r>
              <a:rPr lang="en-US" sz="2400" b="1" dirty="0"/>
              <a:t>TRY TO STOP IT and SHARE THE INFORMATION WITH YOUR PARENTS, INSTRUCTOR OR JIM HANSON SO WE CAN ADDRESS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Information Means . . 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We’ll work to make things better.</a:t>
            </a:r>
          </a:p>
          <a:p>
            <a:pPr>
              <a:lnSpc>
                <a:spcPct val="90000"/>
              </a:lnSpc>
            </a:pPr>
            <a:endParaRPr lang="en-US" sz="4400" dirty="0"/>
          </a:p>
        </p:txBody>
      </p:sp>
      <p:sp>
        <p:nvSpPr>
          <p:cNvPr id="2" name="AutoShape 4" descr="Adlai Stevenson II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104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1746</TotalTime>
  <Words>804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Clarity</vt:lpstr>
      <vt:lpstr>LET’S BE A  GREAT TEAM!</vt:lpstr>
      <vt:lpstr>Treat each other right Pt. 1</vt:lpstr>
      <vt:lpstr>Treat each other right Pt 2</vt:lpstr>
      <vt:lpstr>Encourage Everyone as participants</vt:lpstr>
      <vt:lpstr>Participants should . . . </vt:lpstr>
      <vt:lpstr>If you see or hear someone mistreating someone. . .</vt:lpstr>
      <vt:lpstr>Share the Information ASAP Pt 1</vt:lpstr>
      <vt:lpstr>Share the Information ASAP Pt 2</vt:lpstr>
      <vt:lpstr>Sharing Information Means . . .</vt:lpstr>
      <vt:lpstr>As a speaker and debater . . .</vt:lpstr>
      <vt:lpstr>Be the speaker people talk about as . . .</vt:lpstr>
      <vt:lpstr>All Genders are part of our community . . .</vt:lpstr>
      <vt:lpstr>Don’t assume . . .</vt:lpstr>
      <vt:lpstr>SOCIALIZE—CONNECT! : )</vt:lpstr>
      <vt:lpstr>Make this Community Great!</vt:lpstr>
    </vt:vector>
  </TitlesOfParts>
  <Company>Whitman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guidelines</dc:title>
  <dc:creator>Jim Hanson</dc:creator>
  <cp:lastModifiedBy>Jim Climb the Mountain</cp:lastModifiedBy>
  <cp:revision>343</cp:revision>
  <dcterms:created xsi:type="dcterms:W3CDTF">2009-09-03T05:01:23Z</dcterms:created>
  <dcterms:modified xsi:type="dcterms:W3CDTF">2021-08-03T00:31:54Z</dcterms:modified>
</cp:coreProperties>
</file>