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41"/>
  </p:notesMasterIdLst>
  <p:sldIdLst>
    <p:sldId id="256" r:id="rId2"/>
    <p:sldId id="258" r:id="rId3"/>
    <p:sldId id="297" r:id="rId4"/>
    <p:sldId id="298" r:id="rId5"/>
    <p:sldId id="280" r:id="rId6"/>
    <p:sldId id="284" r:id="rId7"/>
    <p:sldId id="296" r:id="rId8"/>
    <p:sldId id="304" r:id="rId9"/>
    <p:sldId id="303" r:id="rId10"/>
    <p:sldId id="282" r:id="rId11"/>
    <p:sldId id="270" r:id="rId12"/>
    <p:sldId id="257" r:id="rId13"/>
    <p:sldId id="290" r:id="rId14"/>
    <p:sldId id="288" r:id="rId15"/>
    <p:sldId id="300" r:id="rId16"/>
    <p:sldId id="272" r:id="rId17"/>
    <p:sldId id="292" r:id="rId18"/>
    <p:sldId id="283" r:id="rId19"/>
    <p:sldId id="291" r:id="rId20"/>
    <p:sldId id="293" r:id="rId21"/>
    <p:sldId id="273" r:id="rId22"/>
    <p:sldId id="285" r:id="rId23"/>
    <p:sldId id="286" r:id="rId24"/>
    <p:sldId id="289" r:id="rId25"/>
    <p:sldId id="294" r:id="rId26"/>
    <p:sldId id="301" r:id="rId27"/>
    <p:sldId id="279" r:id="rId28"/>
    <p:sldId id="265" r:id="rId29"/>
    <p:sldId id="264" r:id="rId30"/>
    <p:sldId id="274" r:id="rId31"/>
    <p:sldId id="262" r:id="rId32"/>
    <p:sldId id="287" r:id="rId33"/>
    <p:sldId id="275" r:id="rId34"/>
    <p:sldId id="268" r:id="rId35"/>
    <p:sldId id="276" r:id="rId36"/>
    <p:sldId id="277" r:id="rId37"/>
    <p:sldId id="302" r:id="rId38"/>
    <p:sldId id="269" r:id="rId39"/>
    <p:sldId id="278" r:id="rId40"/>
  </p:sldIdLst>
  <p:sldSz cx="9144000" cy="5143500" type="screen16x9"/>
  <p:notesSz cx="6858000" cy="9144000"/>
  <p:embeddedFontLst>
    <p:embeddedFont>
      <p:font typeface="Average" panose="020B0604020202020204" charset="0"/>
      <p:regular r:id="rId42"/>
    </p:embeddedFont>
    <p:embeddedFont>
      <p:font typeface="Lato" panose="020F0502020204030203" pitchFamily="34" charset="0"/>
      <p:regular r:id="rId43"/>
      <p:bold r:id="rId44"/>
      <p:italic r:id="rId45"/>
      <p:boldItalic r:id="rId46"/>
    </p:embeddedFont>
    <p:embeddedFont>
      <p:font typeface="Raleway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5C382C-226B-4042-B81B-784E8DEC0F5A}">
  <a:tblStyle styleId="{345C382C-226B-4042-B81B-784E8DEC0F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1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981a825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981a825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819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4b59b1d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4b59b1d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f4b59b1d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f4b59b1d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13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4b59b1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4b59b1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4b59b1d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f4b59b1d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229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661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33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18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500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b44c9c1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b44c9c1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39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34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53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442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146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414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10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b44c9c1a4_0_2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b44c9c1a4_0_2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b44c9c1a4_0_2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b44c9c1a4_0_2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53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b44c9c1a4_0_1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b44c9c1a4_0_1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60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44c9c1a4_0_2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44c9c1a4_0_2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b44c9c1a4_0_2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b44c9c1a4_0_2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344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582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b44c9c1a4_0_3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b44c9c1a4_0_3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b44c9c1a4_0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b44c9c1a4_0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830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373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91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b44c9c1a4_0_3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b44c9c1a4_0_3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03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05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51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49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b44c9c1a4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b44c9c1a4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969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9525bc1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9525bc1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22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065900" cy="334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6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-5400000">
            <a:off x="-302850" y="308850"/>
            <a:ext cx="5131500" cy="4525800"/>
          </a:xfrm>
          <a:prstGeom prst="rect">
            <a:avLst/>
          </a:prstGeom>
          <a:gradFill>
            <a:gsLst>
              <a:gs pos="0">
                <a:srgbClr val="FBFBFB">
                  <a:alpha val="0"/>
                </a:srgbClr>
              </a:gs>
              <a:gs pos="58000">
                <a:srgbClr val="FBFBFB">
                  <a:alpha val="0"/>
                </a:srgbClr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400000">
            <a:off x="728375" y="683000"/>
            <a:ext cx="724800" cy="724500"/>
          </a:xfrm>
          <a:prstGeom prst="rtTriangle">
            <a:avLst/>
          </a:prstGeom>
          <a:solidFill>
            <a:srgbClr val="C567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5400000">
            <a:off x="3232651" y="3880675"/>
            <a:ext cx="724800" cy="724500"/>
          </a:xfrm>
          <a:prstGeom prst="rtTriangle">
            <a:avLst/>
          </a:prstGeom>
          <a:solidFill>
            <a:srgbClr val="546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5194675" y="655288"/>
            <a:ext cx="3522300" cy="223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sz="3600" b="1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5194673" y="3807529"/>
            <a:ext cx="2974200" cy="7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100"/>
              <a:buNone/>
              <a:defRPr sz="1400">
                <a:solidFill>
                  <a:srgbClr val="54616D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7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1860600" y="0"/>
            <a:ext cx="7283400" cy="514350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2586875" y="1615600"/>
            <a:ext cx="305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6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104" name="Google Shape;104;p16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6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685175" y="2731725"/>
            <a:ext cx="61200" cy="145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ctrTitle"/>
          </p:nvPr>
        </p:nvSpPr>
        <p:spPr>
          <a:xfrm>
            <a:off x="992425" y="2536400"/>
            <a:ext cx="3136800" cy="188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9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7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10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"/>
          <p:cNvSpPr/>
          <p:nvPr/>
        </p:nvSpPr>
        <p:spPr>
          <a:xfrm rot="5400000">
            <a:off x="714198" y="47725"/>
            <a:ext cx="857400" cy="762000"/>
          </a:xfrm>
          <a:prstGeom prst="triangle">
            <a:avLst>
              <a:gd name="adj" fmla="val 50000"/>
            </a:avLst>
          </a:prstGeom>
          <a:solidFill>
            <a:srgbClr val="4242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"/>
          <p:cNvSpPr/>
          <p:nvPr/>
        </p:nvSpPr>
        <p:spPr>
          <a:xfrm rot="-5400000" flipH="1">
            <a:off x="928672" y="-166420"/>
            <a:ext cx="428700" cy="762000"/>
          </a:xfrm>
          <a:prstGeom prst="rtTriangle">
            <a:avLst/>
          </a:prstGeom>
          <a:solidFill>
            <a:srgbClr val="4242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title"/>
          </p:nvPr>
        </p:nvSpPr>
        <p:spPr>
          <a:xfrm>
            <a:off x="762025" y="1189150"/>
            <a:ext cx="76200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body" idx="1"/>
          </p:nvPr>
        </p:nvSpPr>
        <p:spPr>
          <a:xfrm>
            <a:off x="762025" y="2253000"/>
            <a:ext cx="7620000" cy="233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5008574" y="655287"/>
            <a:ext cx="3987789" cy="381752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Seattle</a:t>
            </a:r>
            <a:r>
              <a:rPr lang="en" dirty="0"/>
              <a:t> IV 202</a:t>
            </a:r>
            <a:r>
              <a:rPr lang="en-US" dirty="0"/>
              <a:t>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Judging Online Friday</a:t>
            </a:r>
            <a:br>
              <a:rPr lang="en" sz="2800" dirty="0"/>
            </a:br>
            <a:br>
              <a:rPr lang="en" dirty="0"/>
            </a:br>
            <a:r>
              <a:rPr lang="en" dirty="0"/>
              <a:t>Jim Hanson</a:t>
            </a:r>
            <a:br>
              <a:rPr lang="en" dirty="0"/>
            </a:br>
            <a:r>
              <a:rPr lang="en" sz="2400" dirty="0"/>
              <a:t>with tha</a:t>
            </a:r>
            <a:r>
              <a:rPr lang="en-US" sz="2400" dirty="0" err="1"/>
              <a:t>nks</a:t>
            </a:r>
            <a:r>
              <a:rPr lang="en-US" sz="2400" dirty="0"/>
              <a:t> to </a:t>
            </a:r>
            <a:br>
              <a:rPr lang="en-US" sz="2400" dirty="0"/>
            </a:br>
            <a:r>
              <a:rPr lang="en-US" sz="2400" dirty="0"/>
              <a:t>Parker Davidson, SU</a:t>
            </a:r>
            <a:br>
              <a:rPr lang="en-US" sz="2400" dirty="0"/>
            </a:br>
            <a:r>
              <a:rPr lang="en-US" sz="2400" dirty="0"/>
              <a:t>Aine Foran, SU</a:t>
            </a:r>
            <a:br>
              <a:rPr lang="en-US" sz="2400" dirty="0"/>
            </a:br>
            <a:r>
              <a:rPr lang="en" sz="2400" dirty="0"/>
              <a:t>Noah McDonald, UBC</a:t>
            </a:r>
            <a:endParaRPr dirty="0"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927298" y="6843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A Few Things on POIs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257098"/>
            <a:ext cx="8520600" cy="3620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Debaters have 15 seconds to ask a question during unprotected time. 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Speakers can and should interrupt at 15 seconds.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Each Speakers should take 1 or 2 POIs.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Judges should take note of who is seeking POIs and which team’s POI’s are being taken.</a:t>
            </a:r>
          </a:p>
          <a:p>
            <a:pPr lvl="1" indent="-342900">
              <a:spcBef>
                <a:spcPts val="0"/>
              </a:spcBef>
              <a:buSzPts val="1800"/>
              <a:buFont typeface="Average"/>
              <a:buChar char="●"/>
            </a:pPr>
            <a:r>
              <a:rPr lang="en" sz="18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Example: If OG has requested a POI 4 times and CO doesn’t take them but takes CG the first and only time they stand up, that is likely indicative of CO being unwilling to engage with OG. </a:t>
            </a:r>
            <a:endParaRPr sz="18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e</a:t>
            </a: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baters who are waved down </a:t>
            </a:r>
            <a:r>
              <a:rPr lang="en-US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from asking a POI</a:t>
            </a:r>
            <a:r>
              <a:rPr lang="en" sz="2000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, along with the rest of the bench need to wait 15 seconds before requesting another POI.</a:t>
            </a:r>
            <a:endParaRPr sz="2000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4" y="901200"/>
            <a:ext cx="5122503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dirty="0"/>
              <a:t>Debate Concludes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Judges rank and score speakers to themselves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819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95594" y="1366425"/>
            <a:ext cx="7980218" cy="3171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dirty="0"/>
              <a:t>As a Judge</a:t>
            </a:r>
            <a:br>
              <a:rPr lang="en" dirty="0"/>
            </a:br>
            <a:br>
              <a:rPr lang="en" dirty="0"/>
            </a:br>
            <a:r>
              <a:rPr lang="en" dirty="0"/>
              <a:t>--</a:t>
            </a:r>
            <a:r>
              <a:rPr lang="en" sz="2800" b="1" dirty="0">
                <a:solidFill>
                  <a:schemeClr val="tx2"/>
                </a:solidFill>
              </a:rPr>
              <a:t>Consider yourself an average, intelligent person</a:t>
            </a:r>
            <a:br>
              <a:rPr lang="en" sz="2800" b="1" dirty="0">
                <a:solidFill>
                  <a:schemeClr val="tx2"/>
                </a:solidFill>
              </a:rPr>
            </a:br>
            <a:br>
              <a:rPr lang="en" sz="2800" b="1" dirty="0">
                <a:solidFill>
                  <a:schemeClr val="tx2"/>
                </a:solidFill>
              </a:rPr>
            </a:br>
            <a:r>
              <a:rPr lang="en" sz="2800" b="1" dirty="0">
                <a:solidFill>
                  <a:schemeClr val="tx2"/>
                </a:solidFill>
              </a:rPr>
              <a:t>--</a:t>
            </a:r>
            <a:r>
              <a:rPr lang="en" sz="2800" dirty="0">
                <a:solidFill>
                  <a:schemeClr val="tx2"/>
                </a:solidFill>
              </a:rPr>
              <a:t>Without specialized knowledge but also not unaware.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195594" y="1366426"/>
            <a:ext cx="242536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a Judge . . . 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684523" y="813875"/>
            <a:ext cx="6126968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Be Open Minded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Assess arguments as the _debaters_ made and refuted them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Judges do NOT refute arguments—that is the debaters’ job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Judge should be</a:t>
            </a:r>
            <a:r>
              <a:rPr lang="en" sz="2400" b="1" dirty="0">
                <a:solidFill>
                  <a:schemeClr val="tx2"/>
                </a:solidFill>
              </a:rPr>
              <a:t> willing to be persuaded</a:t>
            </a:r>
            <a:endParaRPr sz="2400" b="1" dirty="0">
              <a:solidFill>
                <a:schemeClr val="tx2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Should follow BP Rules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2400" b="1" dirty="0">
                <a:solidFill>
                  <a:schemeClr val="tx2"/>
                </a:solidFill>
              </a:rPr>
              <a:t>and Common Sense.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8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1638095"/>
            <a:ext cx="1864254" cy="137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NOT to judge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175979" y="901892"/>
            <a:ext cx="6561749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Count the number of arguments and use that as a basis to determine a winner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endParaRPr sz="2000" b="1" dirty="0">
              <a:solidFill>
                <a:schemeClr val="tx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Rank based on style, speaking—your ranking should be based on the argument content. Focus on which teams presented the most important/well mechanized and impacted arguments.</a:t>
            </a:r>
            <a:endParaRPr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25" y="1638095"/>
            <a:ext cx="1864254" cy="137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NOT to judge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206918" y="647509"/>
            <a:ext cx="6561749" cy="433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DO NOT: Insert your specific knowledge into assessing an argument</a:t>
            </a:r>
            <a:endParaRPr sz="2000" b="1" dirty="0">
              <a:solidFill>
                <a:schemeClr val="tx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000" b="1" dirty="0">
                <a:solidFill>
                  <a:schemeClr val="tx2"/>
                </a:solidFill>
              </a:rPr>
              <a:t>If a team makes a statement you know is factually wrong, but no other team challenges it, you cannot use the fact that you know it is factually wrong to adjudicate the debate.</a:t>
            </a: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 sz="2000" b="1" dirty="0">
              <a:solidFill>
                <a:schemeClr val="tx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2000" b="1" dirty="0">
                <a:solidFill>
                  <a:schemeClr val="tx2"/>
                </a:solidFill>
              </a:rPr>
              <a:t>However, if a team says something that goes against common sense, it’s fine to penalize them</a:t>
            </a:r>
            <a:endParaRPr sz="2000" b="1" dirty="0">
              <a:solidFill>
                <a:schemeClr val="tx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2000" b="1" dirty="0">
                <a:solidFill>
                  <a:schemeClr val="tx2"/>
                </a:solidFill>
              </a:rPr>
              <a:t>For example: ‘Joe Biden lost the election’, ‘North Korea is a functional democracy’, ‘China is a country in Africa.’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29213" y="81321"/>
            <a:ext cx="4356005" cy="4836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TEAM RANKINGS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ARE 1, 2, 3, 4.</a:t>
            </a:r>
          </a:p>
          <a:p>
            <a:pPr>
              <a:spcBef>
                <a:spcPts val="1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team with the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*unique material that is</a:t>
            </a:r>
            <a:br>
              <a:rPr lang="en-US" sz="2400" b="1" u="sng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*best mechanized </a:t>
            </a:r>
            <a:br>
              <a:rPr lang="en-US" sz="2400" b="1" u="sng" dirty="0">
                <a:solidFill>
                  <a:schemeClr val="tx2"/>
                </a:solidFill>
              </a:rPr>
            </a:br>
            <a:r>
              <a:rPr lang="en-US" sz="2400" b="1" u="sng" dirty="0">
                <a:solidFill>
                  <a:schemeClr val="tx2"/>
                </a:solidFill>
              </a:rPr>
              <a:t>*and most relevant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should be ranked better with consideration for refutation, modeling in the PMC, and adherence to BP rules during a debate.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2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" sz="2000" b="1" dirty="0">
                <a:solidFill>
                  <a:schemeClr val="tx2"/>
                </a:solidFill>
              </a:rPr>
              <a:t>UNIQUE MATERIAL—</a:t>
            </a:r>
            <a:r>
              <a:rPr lang="en-US" sz="2000" b="1" dirty="0">
                <a:solidFill>
                  <a:schemeClr val="tx2"/>
                </a:solidFill>
              </a:rPr>
              <a:t>The argument/analysis was first presented by the team in the debate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Teams making arguments that were already raised in the debate by another team—those arguments should not count (or at least count very little).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However, if a team makes significantly new analysis and points on an issue—that new analysis and points should count.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33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BEST MECHANIZED—The argument is explained well, shows how it works/happens, supported by good reasons, examples, evidence and is believable. </a:t>
            </a:r>
          </a:p>
        </p:txBody>
      </p:sp>
    </p:spTree>
    <p:extLst>
      <p:ext uri="{BB962C8B-B14F-4D97-AF65-F5344CB8AC3E}">
        <p14:creationId xmlns:p14="http://schemas.microsoft.com/office/powerpoint/2010/main" val="348715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000" b="1" dirty="0">
                <a:solidFill>
                  <a:schemeClr val="tx2"/>
                </a:solidFill>
              </a:rPr>
              <a:t>MOST RELEVANT—</a:t>
            </a:r>
            <a:r>
              <a:rPr lang="en-US" sz="2000" b="1" dirty="0">
                <a:solidFill>
                  <a:schemeClr val="tx2"/>
                </a:solidFill>
              </a:rPr>
              <a:t>The argument is applicable to the key issues on the motion. Usually, this means the argument is: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1) relevant to the stakeholders—the people/group/institution most important to the motion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2) Relevant to the burdens/frameworks the debaters have presented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3) Is shown to be most probable/ likely and the strongest principal and/or consequences relevant to the stakeholders/burdens/motion.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3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ctrTitle"/>
          </p:nvPr>
        </p:nvSpPr>
        <p:spPr>
          <a:xfrm>
            <a:off x="992424" y="2536400"/>
            <a:ext cx="3714211" cy="18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Judging at the Tournament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Rankings should be based on which teams make better New arguments that are relevant, justified and have the most impact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So again . . . After you’ve identified the UNIQUE MATERIAL—WEIGH WHICH ARGUMENT WAS BEST MECHANIZED AND MOST RELEVANT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WITH THESE PROVISIONS . . .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6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Factors that make arguments more persuasive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534186" y="51564"/>
            <a:ext cx="4487567" cy="50275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Teams are also assessed based on . . . 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Refutation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Rebuilding of Partner’s Arguments (NOT rebuilding of other teams’ arguments including closing debaters do NOT get assessed very much if at all on rebuilding the opening team’s arguments)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Debaters do their speaking position in a way that helped advance arguments in the debate (especially the PMC with MODELING—setting up what is to be debated)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Adherence to BP Rules.</a:t>
            </a:r>
          </a:p>
        </p:txBody>
      </p:sp>
    </p:spTree>
    <p:extLst>
      <p:ext uri="{BB962C8B-B14F-4D97-AF65-F5344CB8AC3E}">
        <p14:creationId xmlns:p14="http://schemas.microsoft.com/office/powerpoint/2010/main" val="2455672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</a:rPr>
              <a:t>Step 2: </a:t>
            </a:r>
            <a:r>
              <a:rPr lang="en-US" sz="3200" dirty="0">
                <a:solidFill>
                  <a:schemeClr val="tx1"/>
                </a:solidFill>
              </a:rPr>
              <a:t>Factors that make arguments more persuasive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52963" y="554850"/>
            <a:ext cx="4249815" cy="452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2"/>
                </a:solidFill>
              </a:rPr>
              <a:t>Teams are NOT ranked based on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How well they speak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personal/group identity experiences expressed in arguments don’t match up with yours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2"/>
                </a:solidFill>
              </a:rPr>
              <a:t>Carefully crafted wording that may not be accessible to all in the round.</a:t>
            </a:r>
          </a:p>
          <a:p>
            <a:pPr>
              <a:spcBef>
                <a:spcPts val="1600"/>
              </a:spcBef>
            </a:pPr>
            <a:endParaRPr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8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E72-2DB7-4952-B41B-E6A6782D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404F6-4B96-4BDE-BCA5-A24EBAB6B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4350" y="305803"/>
            <a:ext cx="3855900" cy="498094"/>
          </a:xfrm>
        </p:spPr>
        <p:txBody>
          <a:bodyPr/>
          <a:lstStyle/>
          <a:p>
            <a:r>
              <a:rPr lang="en-US" dirty="0"/>
              <a:t>From the USUDC Debater and Judge Briefing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B73-D92E-4434-B805-E1C8DC97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0" y="925023"/>
            <a:ext cx="7940593" cy="41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4" y="901200"/>
            <a:ext cx="5122503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Chair asks for discussion of Rankings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49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Weigh Unique Arguments best mechanized and most relevant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219651" y="184775"/>
            <a:ext cx="4881710" cy="4600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REFRESHER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After you’ve identified the UNIQUE MATERIAL—WEIGH WHICH ARGUMENT WAS BEST MECHANIZED AND MOST RELEVANT</a:t>
            </a:r>
          </a:p>
          <a:p>
            <a:pPr>
              <a:spcBef>
                <a:spcPts val="1600"/>
              </a:spcBef>
            </a:pPr>
            <a:r>
              <a:rPr lang="en-US" sz="2000" b="1" dirty="0">
                <a:solidFill>
                  <a:schemeClr val="tx2"/>
                </a:solidFill>
              </a:rPr>
              <a:t>With the PROVISO that you consider Refutation, Rebuilding of _Partner’s_ arguments, Modeling, and BP Rules. </a:t>
            </a:r>
            <a:endParaRPr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94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Involve All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60017" y="83127"/>
            <a:ext cx="4294469" cy="49959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Chairs . . . </a:t>
            </a:r>
          </a:p>
          <a:p>
            <a:pPr marL="342900" indent="-342900"/>
            <a:r>
              <a:rPr lang="en-US" sz="2400" b="1" dirty="0"/>
              <a:t>Give each judge a chance to state their rankings </a:t>
            </a:r>
          </a:p>
          <a:p>
            <a:pPr marL="342900" indent="-342900"/>
            <a:r>
              <a:rPr lang="en-US" sz="2400" b="1" dirty="0"/>
              <a:t>and </a:t>
            </a:r>
          </a:p>
          <a:p>
            <a:pPr marL="342900" indent="-342900"/>
            <a:r>
              <a:rPr lang="en-US" sz="2400" b="1" dirty="0"/>
              <a:t>to give _concise_ rationales for those rankings</a:t>
            </a:r>
          </a:p>
          <a:p>
            <a:pPr marL="342900" indent="-342900"/>
            <a:r>
              <a:rPr lang="en-US" sz="2400" b="1" dirty="0"/>
              <a:t>Differences in opinions? Focus on that and find out a way to compromise considering the reasons for the rankings.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59129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Finish up in 15 minutes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572000" y="554850"/>
            <a:ext cx="4449753" cy="4524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Chairs should give each person a chance to be heard but . . 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keep on track to complete the rankings &amp; speaks in 15 minutes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Compromise when it makes sense, support rankings when that makes sense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2"/>
                </a:solidFill>
              </a:rPr>
              <a:t>Can’t all agree? 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Have 3 Judges? You can have a split with 2 of 3 judges deciding.</a:t>
            </a:r>
          </a:p>
          <a:p>
            <a:pPr lvl="1"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Have 2 Judges? The Chair decides.</a:t>
            </a:r>
          </a:p>
          <a:p>
            <a:pPr>
              <a:spcBef>
                <a:spcPts val="1600"/>
              </a:spcBef>
            </a:pPr>
            <a:endParaRPr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07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Discuss Speaks</a:t>
            </a:r>
            <a:br>
              <a:rPr lang="en" dirty="0"/>
            </a:br>
            <a:r>
              <a:rPr lang="en" sz="2400" dirty="0"/>
              <a:t>(Speaker Points)</a:t>
            </a:r>
            <a:endParaRPr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1624038" y="398575"/>
            <a:ext cx="7620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Step 4 Discussing Speaks</a:t>
            </a:r>
            <a:endParaRPr sz="4000" dirty="0"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762025" y="1255975"/>
            <a:ext cx="8024788" cy="3331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2"/>
                </a:solidFill>
              </a:rPr>
              <a:t>Chairs</a:t>
            </a:r>
            <a:r>
              <a:rPr lang="en-US" sz="2400" b="1" dirty="0">
                <a:solidFill>
                  <a:schemeClr val="tx2"/>
                </a:solidFill>
              </a:rPr>
              <a:t> . . . 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Give each judge a chance to state their </a:t>
            </a:r>
            <a:r>
              <a:rPr lang="en-US" sz="2400" b="1" dirty="0">
                <a:solidFill>
                  <a:schemeClr val="tx2"/>
                </a:solidFill>
              </a:rPr>
              <a:t>speaker points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Remember that </a:t>
            </a:r>
            <a:r>
              <a:rPr lang="en-US" sz="2400" b="1" dirty="0">
                <a:solidFill>
                  <a:schemeClr val="tx2"/>
                </a:solidFill>
              </a:rPr>
              <a:t>teams with better rankings must get better speaker points</a:t>
            </a:r>
            <a:endParaRPr lang="en" sz="2400" b="1" dirty="0">
              <a:solidFill>
                <a:schemeClr val="tx2"/>
              </a:solidFill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Often, averaging panelists’ scores solves differences.</a:t>
            </a: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" sz="2400" b="1" dirty="0">
                <a:solidFill>
                  <a:schemeClr val="tx2"/>
                </a:solidFill>
              </a:rPr>
              <a:t>REMEMBER: Deliberation including speaks can be 15 minutes AT MOST. If no consensus, vote.</a:t>
            </a:r>
            <a:endParaRPr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ctrTitle"/>
          </p:nvPr>
        </p:nvSpPr>
        <p:spPr>
          <a:xfrm>
            <a:off x="436825" y="901200"/>
            <a:ext cx="4539082" cy="33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Step 1: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During the Debate—Be a Supportive Judge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2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/>
          </p:nvPr>
        </p:nvSpPr>
        <p:spPr>
          <a:xfrm>
            <a:off x="1610287" y="127200"/>
            <a:ext cx="7620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Point Scale Refresher</a:t>
            </a:r>
            <a:endParaRPr sz="4000" dirty="0"/>
          </a:p>
        </p:txBody>
      </p:sp>
      <p:sp>
        <p:nvSpPr>
          <p:cNvPr id="390" name="Google Shape;390;p48"/>
          <p:cNvSpPr txBox="1">
            <a:spLocks noGrp="1"/>
          </p:cNvSpPr>
          <p:nvPr>
            <p:ph type="body" idx="1"/>
          </p:nvPr>
        </p:nvSpPr>
        <p:spPr>
          <a:xfrm>
            <a:off x="775775" y="939717"/>
            <a:ext cx="8048600" cy="4010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86+ Unbelievably good—flawless.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80-85 Very good—arguments at a high level in all ways.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76-79 Above average—mostly good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70-75 Average—some decent and some weak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65-69 Needs major work—weaker arguments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tx2"/>
                </a:solidFill>
              </a:rPr>
              <a:t>64- Very serious problems in arguments, rude or inappropriate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000" b="1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/>
                </a:solidFill>
              </a:rPr>
              <a:t>**Stronger arguments are unique, well mechanized, and very relevant.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800" b="1" dirty="0">
                <a:solidFill>
                  <a:schemeClr val="tx2"/>
                </a:solidFill>
              </a:rPr>
              <a:t>And, consider modeling, refutation, rebuilding and rules adherence.</a:t>
            </a:r>
            <a:r>
              <a:rPr lang="en-US" sz="2400" b="1" dirty="0">
                <a:solidFill>
                  <a:schemeClr val="tx2"/>
                </a:solidFill>
              </a:rPr>
              <a:t>**</a:t>
            </a:r>
            <a:endParaRPr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77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4532731" y="554850"/>
            <a:ext cx="4420535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Style is important for clarity, but is ultimately irrelevant for content. </a:t>
            </a:r>
            <a:r>
              <a:rPr lang="en" sz="2200" b="1" dirty="0"/>
              <a:t>Be careful of bias in favour of native english speakers.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Be careful of bias in favor of experiences and identities especially those prominent in your larger community/culture. Accept and respect difference in the speaker points you give.</a:t>
            </a:r>
            <a:endParaRPr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4532731" y="554850"/>
            <a:ext cx="4420535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No one should receive high points nor rank highly in a round by reputation alone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" sz="2200" dirty="0"/>
              <a:t>Do not reduce a score because the other speeches were bad, and do not increase one because everyone else was excellent.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116839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5: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Chairs Submit the Ballot!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834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Submit Ballots within 15 minutes</a:t>
            </a:r>
            <a:endParaRPr dirty="0"/>
          </a:p>
        </p:txBody>
      </p:sp>
      <p:sp>
        <p:nvSpPr>
          <p:cNvPr id="412" name="Google Shape;412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Type in your rankings and points!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You have 15 minutes—we will go to your room and request a ballot asap if we have not received it.</a:t>
            </a:r>
            <a:endParaRPr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6: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to the Debaters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192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2073292" y="158435"/>
            <a:ext cx="6293222" cy="868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Step 6: </a:t>
            </a:r>
            <a:r>
              <a:rPr lang="en-US" sz="2800" dirty="0"/>
              <a:t>Give your RFD </a:t>
            </a:r>
            <a:br>
              <a:rPr lang="en-US" sz="2800" dirty="0"/>
            </a:br>
            <a:r>
              <a:rPr lang="en-US" sz="2800" dirty="0"/>
              <a:t>(Reason for Decision)</a:t>
            </a:r>
            <a:endParaRPr sz="2800" dirty="0"/>
          </a:p>
        </p:txBody>
      </p:sp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2952893" y="932176"/>
            <a:ext cx="5462337" cy="4052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/>
              <a:t>Give an RFD after </a:t>
            </a:r>
            <a:r>
              <a:rPr lang="en-US" sz="2200" b="1" u="sng" dirty="0"/>
              <a:t>ALL</a:t>
            </a:r>
            <a:r>
              <a:rPr lang="en-US" sz="2200" b="1" dirty="0"/>
              <a:t> PRELIMS. </a:t>
            </a:r>
            <a:br>
              <a:rPr lang="en-US" sz="2200" b="1" dirty="0"/>
            </a:br>
            <a:r>
              <a:rPr lang="en-US" sz="2200" b="1" dirty="0"/>
              <a:t>SU does NOT HAVE ANY Closed Prelim Rounds.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" sz="2200" b="1" dirty="0"/>
              <a:t>The Chair gives the RFD unless the two panelists “rolled the vote” (outvoted the chair)—in which case one of the panelists gives the RFD.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4107442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>
            <a:spLocks noGrp="1"/>
          </p:cNvSpPr>
          <p:nvPr>
            <p:ph type="title"/>
          </p:nvPr>
        </p:nvSpPr>
        <p:spPr>
          <a:xfrm>
            <a:off x="2073292" y="158435"/>
            <a:ext cx="6293222" cy="868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Step 6: </a:t>
            </a:r>
            <a:r>
              <a:rPr lang="en-US" sz="2800" dirty="0"/>
              <a:t>Give your RFD </a:t>
            </a:r>
            <a:br>
              <a:rPr lang="en-US" sz="2800" dirty="0"/>
            </a:br>
            <a:r>
              <a:rPr lang="en-US" sz="2800" dirty="0"/>
              <a:t>(Reason for Decision)</a:t>
            </a:r>
            <a:endParaRPr sz="2800" dirty="0"/>
          </a:p>
        </p:txBody>
      </p:sp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3090397" y="932176"/>
            <a:ext cx="5527651" cy="40528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/>
              <a:t>Your RFD should be concise (&lt;5min).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 dirty="0"/>
              <a:t>Announce the rankings, then explain why.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/>
              <a:t>PLEASE TELL EACH TEAM concisely what they could have done to rank higher.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992521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body" idx="1"/>
          </p:nvPr>
        </p:nvSpPr>
        <p:spPr>
          <a:xfrm>
            <a:off x="3127745" y="602821"/>
            <a:ext cx="5569368" cy="3996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400" b="1" dirty="0"/>
              <a:t>Give feedback to individual debaters </a:t>
            </a:r>
            <a:r>
              <a:rPr lang="en" sz="2400" b="1" u="sng" dirty="0"/>
              <a:t>after</a:t>
            </a:r>
            <a:r>
              <a:rPr lang="en" sz="2400" b="1" dirty="0"/>
              <a:t> the round IF they request it. </a:t>
            </a: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2400" b="1" dirty="0"/>
              <a:t>Please do </a:t>
            </a:r>
            <a:r>
              <a:rPr lang="en-US" sz="2400" b="1" dirty="0"/>
              <a:t>NOT</a:t>
            </a:r>
            <a:r>
              <a:rPr lang="en" sz="2400" b="1" dirty="0"/>
              <a:t> keep everyone in the room </a:t>
            </a:r>
            <a:r>
              <a:rPr lang="en-US" sz="2400" b="1" dirty="0"/>
              <a:t>to speak to one or two debaters for long periods of time</a:t>
            </a: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b="1" dirty="0"/>
              <a:t>Debaters and judges need to get to the next round. DO NOT HOLD UP THE TOURNAMENT.</a:t>
            </a:r>
            <a:endParaRPr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20B7-E46D-49E7-8726-2520781F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274" y="254320"/>
            <a:ext cx="6327028" cy="1221676"/>
          </a:xfrm>
        </p:spPr>
        <p:txBody>
          <a:bodyPr/>
          <a:lstStyle/>
          <a:p>
            <a:r>
              <a:rPr lang="en-US" dirty="0"/>
              <a:t>Be Ready for the Next Round and Have a Great Tournament!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13E0A2-FCF6-4158-B529-CE5700B8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1874225"/>
            <a:ext cx="27336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treat people right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Provide opportunity for each debater to state pronouns and anything that is important to them—respect what they say</a:t>
            </a:r>
          </a:p>
          <a:p>
            <a:pPr marL="342900" indent="-342900"/>
            <a:r>
              <a:rPr lang="en-US" sz="2400" b="1" dirty="0"/>
              <a:t>Treat each and every participant with support and equity.</a:t>
            </a:r>
          </a:p>
        </p:txBody>
      </p:sp>
    </p:spTree>
    <p:extLst>
      <p:ext uri="{BB962C8B-B14F-4D97-AF65-F5344CB8AC3E}">
        <p14:creationId xmlns:p14="http://schemas.microsoft.com/office/powerpoint/2010/main" val="205400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equitable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Don’t favor someone; don’t disfavor someone</a:t>
            </a:r>
          </a:p>
          <a:p>
            <a:pPr marL="342900" indent="-342900"/>
            <a:r>
              <a:rPr lang="en-US" sz="2400" b="1" dirty="0"/>
              <a:t>Make the round inclusive—everyone should feel empowered to participate</a:t>
            </a:r>
          </a:p>
          <a:p>
            <a:pPr marL="342900" indent="-342900"/>
            <a:r>
              <a:rPr lang="en-US" sz="2400" b="1" dirty="0"/>
              <a:t>Carefully listen to the debaters</a:t>
            </a:r>
          </a:p>
          <a:p>
            <a:pPr marL="342900" indent="-342900"/>
            <a:r>
              <a:rPr lang="en-US" sz="2400" b="1" dirty="0"/>
              <a:t>Take Notes.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89583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 judge respecting differences.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Be supportive of those who speak differently from what you are used to hearing</a:t>
            </a:r>
          </a:p>
          <a:p>
            <a:pPr marL="342900" indent="-342900"/>
            <a:r>
              <a:rPr lang="en-US" sz="2400" b="1" dirty="0"/>
              <a:t>Be supportive of those whose experiences are different than yours.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35327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Be a supportive, listening judge.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Take notes</a:t>
            </a:r>
          </a:p>
          <a:p>
            <a:pPr marL="342900" indent="-342900"/>
            <a:r>
              <a:rPr lang="en-US" sz="2400" b="1" dirty="0"/>
              <a:t>Listen thoughtfully</a:t>
            </a:r>
          </a:p>
          <a:p>
            <a:pPr marL="342900" indent="-342900"/>
            <a:r>
              <a:rPr lang="en-US" sz="2400" b="1" dirty="0"/>
              <a:t>Show support for each debater.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310278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Two Things about your Debate</a:t>
            </a:r>
            <a:endParaRPr sz="3200" dirty="0"/>
          </a:p>
        </p:txBody>
      </p:sp>
      <p:sp>
        <p:nvSpPr>
          <p:cNvPr id="367" name="Google Shape;367;p44"/>
          <p:cNvSpPr txBox="1">
            <a:spLocks noGrp="1"/>
          </p:cNvSpPr>
          <p:nvPr>
            <p:ph type="body" idx="1"/>
          </p:nvPr>
        </p:nvSpPr>
        <p:spPr>
          <a:xfrm>
            <a:off x="4691063" y="490600"/>
            <a:ext cx="4091337" cy="45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en-US" sz="2400" b="1" dirty="0"/>
              <a:t>Topic Information Slides</a:t>
            </a:r>
          </a:p>
          <a:p>
            <a:pPr marL="342900" indent="-342900"/>
            <a:r>
              <a:rPr lang="en-US" sz="2400" b="1" dirty="0"/>
              <a:t>Points of Information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9021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805753" y="756163"/>
            <a:ext cx="8520600" cy="9997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When Topics get announced, they sometimes</a:t>
            </a:r>
            <a:br>
              <a:rPr lang="en" dirty="0">
                <a:latin typeface="Average"/>
                <a:ea typeface="Average"/>
                <a:cs typeface="Average"/>
                <a:sym typeface="Average"/>
              </a:rPr>
            </a:br>
            <a:r>
              <a:rPr lang="en" dirty="0">
                <a:latin typeface="Average"/>
                <a:ea typeface="Average"/>
                <a:cs typeface="Average"/>
                <a:sym typeface="Average"/>
              </a:rPr>
              <a:t>have an accompanying Info Slide</a:t>
            </a:r>
            <a:endParaRPr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886057"/>
            <a:ext cx="8520600" cy="2813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help provide information and context for topics.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do not preclude additional information that debaters may provide in a debate.</a:t>
            </a:r>
            <a:endParaRPr sz="2400" b="1" dirty="0">
              <a:solidFill>
                <a:schemeClr val="tx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verage"/>
              <a:buChar char="●"/>
            </a:pP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INFO SLIDES are not </a:t>
            </a:r>
            <a:r>
              <a:rPr lang="en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argument slide</a:t>
            </a:r>
            <a:r>
              <a:rPr lang="en-US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s; they explain the situation in which you debate the motion</a:t>
            </a:r>
            <a:r>
              <a:rPr lang="en" sz="2400" b="1" dirty="0">
                <a:solidFill>
                  <a:schemeClr val="tx1"/>
                </a:solidFill>
                <a:latin typeface="Average"/>
                <a:ea typeface="Average"/>
                <a:cs typeface="Average"/>
                <a:sym typeface="Averag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700415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1738</Words>
  <Application>Microsoft Office PowerPoint</Application>
  <PresentationFormat>On-screen Show (16:9)</PresentationFormat>
  <Paragraphs>143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Raleway</vt:lpstr>
      <vt:lpstr>Average</vt:lpstr>
      <vt:lpstr>Arial</vt:lpstr>
      <vt:lpstr>Lato</vt:lpstr>
      <vt:lpstr>Streamline</vt:lpstr>
      <vt:lpstr>Seattle IV 2023 Judging Online Friday  Jim Hanson with thanks to  Parker Davidson, SU Aine Foran, SU Noah McDonald, UBC</vt:lpstr>
      <vt:lpstr>Judging at the Tournament</vt:lpstr>
      <vt:lpstr>Step 1:  During the Debate—Be a Supportive Judge</vt:lpstr>
      <vt:lpstr>Be a supportive, treat people right judge.</vt:lpstr>
      <vt:lpstr>Be a supportive, equitable judge.</vt:lpstr>
      <vt:lpstr>Be a supportive judge respecting differences.</vt:lpstr>
      <vt:lpstr>Be a supportive, listening judge.</vt:lpstr>
      <vt:lpstr>Two Things about your Debate</vt:lpstr>
      <vt:lpstr>When Topics get announced, they sometimes have an accompanying Info Slide</vt:lpstr>
      <vt:lpstr>A Few Things on POIs</vt:lpstr>
      <vt:lpstr>Step 2:   Debate Concludes  Judges rank and score speakers to themselves</vt:lpstr>
      <vt:lpstr>As a Judge  --Consider yourself an average, intelligent person  --Without specialized knowledge but also not unaware.</vt:lpstr>
      <vt:lpstr>As a Judge . . . </vt:lpstr>
      <vt:lpstr>How NOT to judge</vt:lpstr>
      <vt:lpstr>How NOT to judge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Rankings should be based on which teams make better New arguments that are relevant, justified and have the most impact</vt:lpstr>
      <vt:lpstr>Step 2: Factors that make arguments more persuasive</vt:lpstr>
      <vt:lpstr>Step 2: Factors that make arguments more persuasive</vt:lpstr>
      <vt:lpstr>PowerPoint Presentation</vt:lpstr>
      <vt:lpstr>Step 3:  Chair asks for discussion of Rankings</vt:lpstr>
      <vt:lpstr>Weigh Unique Arguments best mechanized and most relevant</vt:lpstr>
      <vt:lpstr>Involve All</vt:lpstr>
      <vt:lpstr>Finish up in 15 minutes</vt:lpstr>
      <vt:lpstr>Step 4: Discuss Speaks (Speaker Points)</vt:lpstr>
      <vt:lpstr>Step 4 Discussing Speaks</vt:lpstr>
      <vt:lpstr>Point Scale Refresher</vt:lpstr>
      <vt:lpstr>REMEMBER</vt:lpstr>
      <vt:lpstr>REMEMBER</vt:lpstr>
      <vt:lpstr>Step 5: Chairs Submit the Ballot!</vt:lpstr>
      <vt:lpstr>Submit Ballots within 15 minutes</vt:lpstr>
      <vt:lpstr>Step 6: Talk to the Debaters</vt:lpstr>
      <vt:lpstr>Step 6: Give your RFD  (Reason for Decision)</vt:lpstr>
      <vt:lpstr>Step 6: Give your RFD  (Reason for Decision)</vt:lpstr>
      <vt:lpstr>PowerPoint Presentation</vt:lpstr>
      <vt:lpstr>Be Ready for the Next Round and Have a Great Tournament!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IV 2022 Judge Briefing WUDC</dc:title>
  <dc:creator>Jim Climb the Mountain</dc:creator>
  <cp:lastModifiedBy>Jim Climb the Mountain</cp:lastModifiedBy>
  <cp:revision>124</cp:revision>
  <dcterms:modified xsi:type="dcterms:W3CDTF">2023-11-29T18:05:56Z</dcterms:modified>
</cp:coreProperties>
</file>