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7" r:id="rId1"/>
  </p:sldMasterIdLst>
  <p:sldIdLst>
    <p:sldId id="262" r:id="rId2"/>
    <p:sldId id="268" r:id="rId3"/>
    <p:sldId id="266" r:id="rId4"/>
    <p:sldId id="265" r:id="rId5"/>
    <p:sldId id="258" r:id="rId6"/>
    <p:sldId id="259" r:id="rId7"/>
    <p:sldId id="269" r:id="rId8"/>
    <p:sldId id="260" r:id="rId9"/>
    <p:sldId id="257" r:id="rId10"/>
    <p:sldId id="267" r:id="rId11"/>
    <p:sldId id="261"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55" d="100"/>
          <a:sy n="155" d="100"/>
        </p:scale>
        <p:origin x="104"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3555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4285710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334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938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7018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69370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463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90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116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22547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16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11/28/2023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9931016"/>
      </p:ext>
    </p:extLst>
  </p:cSld>
  <p:clrMap bg1="dk1" tx1="lt1" bg2="dk2" tx2="lt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inyurl.com/su-iv-equity-bo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hansonj@seattleu.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1440" y="3608131"/>
            <a:ext cx="6675120" cy="1789611"/>
          </a:xfrm>
          <a:prstGeom prst="rect">
            <a:avLst/>
          </a:prstGeom>
        </p:spPr>
        <p:txBody>
          <a:bodyPr vert="horz" lIns="91440" tIns="45720" rIns="91440" bIns="45720" rtlCol="0" anchor="ctr">
            <a:noAutofit/>
          </a:bodyPr>
          <a:lstStyle>
            <a:lvl1pPr algn="r" defTabSz="914400" rtl="0" eaLnBrk="1" latinLnBrk="0" hangingPunct="1">
              <a:lnSpc>
                <a:spcPct val="80000"/>
              </a:lnSpc>
              <a:spcBef>
                <a:spcPct val="0"/>
              </a:spcBef>
              <a:buNone/>
              <a:defRPr sz="5000" kern="1200" cap="all" spc="200" baseline="0">
                <a:solidFill>
                  <a:schemeClr val="tx1">
                    <a:lumMod val="95000"/>
                    <a:lumOff val="5000"/>
                  </a:schemeClr>
                </a:solidFill>
                <a:latin typeface="+mj-lt"/>
                <a:ea typeface="+mj-ea"/>
                <a:cs typeface="+mj-cs"/>
              </a:defRPr>
            </a:lvl1pPr>
          </a:lstStyle>
          <a:p>
            <a:r>
              <a:rPr lang="en-US" sz="5400" dirty="0"/>
              <a:t>SEATTLE UNIVERSITY</a:t>
            </a:r>
            <a:br>
              <a:rPr lang="en-US" sz="5400" dirty="0"/>
            </a:br>
            <a:r>
              <a:rPr lang="en-US" sz="5400" dirty="0"/>
              <a:t>DEBATE TOURNAMENT</a:t>
            </a:r>
            <a:br>
              <a:rPr lang="en-US" sz="5400" dirty="0"/>
            </a:br>
            <a:endParaRPr lang="en-US" sz="5400" dirty="0"/>
          </a:p>
        </p:txBody>
      </p:sp>
      <p:sp>
        <p:nvSpPr>
          <p:cNvPr id="8" name="Subtitle 2"/>
          <p:cNvSpPr txBox="1">
            <a:spLocks/>
          </p:cNvSpPr>
          <p:nvPr/>
        </p:nvSpPr>
        <p:spPr>
          <a:xfrm>
            <a:off x="7121435" y="3591319"/>
            <a:ext cx="3577045" cy="146304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3200" dirty="0"/>
              <a:t>Equity Policy</a:t>
            </a:r>
          </a:p>
          <a:p>
            <a:r>
              <a:rPr lang="en-US" sz="3200" dirty="0"/>
              <a:t>2023</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9138" y="535578"/>
            <a:ext cx="2222297" cy="2250076"/>
          </a:xfrm>
          <a:prstGeom prst="rect">
            <a:avLst/>
          </a:prstGeom>
        </p:spPr>
      </p:pic>
    </p:spTree>
    <p:extLst>
      <p:ext uri="{BB962C8B-B14F-4D97-AF65-F5344CB8AC3E}">
        <p14:creationId xmlns:p14="http://schemas.microsoft.com/office/powerpoint/2010/main" val="732645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44730"/>
          </a:xfrm>
        </p:spPr>
        <p:txBody>
          <a:bodyPr/>
          <a:lstStyle/>
          <a:p>
            <a:r>
              <a:rPr lang="en-US" dirty="0"/>
              <a:t>Be kind and reach out</a:t>
            </a:r>
          </a:p>
        </p:txBody>
      </p:sp>
      <p:sp>
        <p:nvSpPr>
          <p:cNvPr id="3" name="Content Placeholder 2"/>
          <p:cNvSpPr>
            <a:spLocks noGrp="1"/>
          </p:cNvSpPr>
          <p:nvPr>
            <p:ph idx="1"/>
          </p:nvPr>
        </p:nvSpPr>
        <p:spPr>
          <a:xfrm>
            <a:off x="1123627" y="1686295"/>
            <a:ext cx="8973519" cy="4904509"/>
          </a:xfrm>
        </p:spPr>
        <p:txBody>
          <a:bodyPr>
            <a:normAutofit/>
          </a:bodyPr>
          <a:lstStyle/>
          <a:p>
            <a:r>
              <a:rPr lang="en-US" sz="2400" b="1" dirty="0"/>
              <a:t>Would you take time to reach out to another team to just say hi?</a:t>
            </a:r>
          </a:p>
          <a:p>
            <a:r>
              <a:rPr lang="en-US" sz="2400" b="1" dirty="0"/>
              <a:t>Would you thank your debate partner?</a:t>
            </a:r>
          </a:p>
          <a:p>
            <a:r>
              <a:rPr lang="en-US" sz="2400" b="1" dirty="0"/>
              <a:t>Would you complement your judge?</a:t>
            </a:r>
          </a:p>
          <a:p>
            <a:r>
              <a:rPr lang="en-US" sz="2400" b="1" dirty="0"/>
              <a:t>Will you step out of your “circle” and say hi to someone from a different circuit? Country? Culture?</a:t>
            </a:r>
          </a:p>
          <a:p>
            <a:r>
              <a:rPr lang="en-US" sz="2400" b="1" dirty="0"/>
              <a:t>We encourage each and every participant to do this at least twice during the tournament.</a:t>
            </a:r>
            <a:endParaRPr lang="en-US" sz="2800" b="1" dirty="0"/>
          </a:p>
          <a:p>
            <a:pPr marL="128016" lvl="1" indent="0">
              <a:buNone/>
            </a:pPr>
            <a:endParaRPr lang="en-US" dirty="0"/>
          </a:p>
          <a:p>
            <a:endParaRPr lang="en-US" dirty="0"/>
          </a:p>
        </p:txBody>
      </p:sp>
    </p:spTree>
    <p:extLst>
      <p:ext uri="{BB962C8B-B14F-4D97-AF65-F5344CB8AC3E}">
        <p14:creationId xmlns:p14="http://schemas.microsoft.com/office/powerpoint/2010/main" val="92719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579" y="329184"/>
            <a:ext cx="10421638" cy="1499616"/>
          </a:xfrm>
        </p:spPr>
        <p:txBody>
          <a:bodyPr/>
          <a:lstStyle/>
          <a:p>
            <a:r>
              <a:rPr lang="en-US" dirty="0"/>
              <a:t>COMMUNICATE WITH US—Take a picture of this</a:t>
            </a:r>
          </a:p>
        </p:txBody>
      </p:sp>
      <p:sp>
        <p:nvSpPr>
          <p:cNvPr id="3" name="Content Placeholder 2"/>
          <p:cNvSpPr>
            <a:spLocks noGrp="1"/>
          </p:cNvSpPr>
          <p:nvPr>
            <p:ph idx="1"/>
          </p:nvPr>
        </p:nvSpPr>
        <p:spPr>
          <a:xfrm>
            <a:off x="936922" y="1828800"/>
            <a:ext cx="10490826" cy="4750130"/>
          </a:xfrm>
          <a:ln>
            <a:noFill/>
          </a:ln>
        </p:spPr>
        <p:txBody>
          <a:bodyPr>
            <a:normAutofit lnSpcReduction="10000"/>
          </a:bodyPr>
          <a:lstStyle/>
          <a:p>
            <a:pPr>
              <a:buClr>
                <a:schemeClr val="tx1"/>
              </a:buClr>
              <a:buFont typeface="Wingdings" panose="05000000000000000000" pitchFamily="2" charset="2"/>
              <a:buChar char="Ø"/>
            </a:pPr>
            <a:r>
              <a:rPr lang="en-US" sz="3200" dirty="0"/>
              <a:t> Tell us if you or you become aware of someone experiencing a problem</a:t>
            </a:r>
          </a:p>
          <a:p>
            <a:pPr>
              <a:buClr>
                <a:schemeClr val="tx1"/>
              </a:buClr>
              <a:buFont typeface="Wingdings" panose="05000000000000000000" pitchFamily="2" charset="2"/>
              <a:buChar char="Ø"/>
            </a:pPr>
            <a:r>
              <a:rPr lang="en-US" sz="3200" dirty="0"/>
              <a:t> Communicate with the equity team</a:t>
            </a:r>
          </a:p>
          <a:p>
            <a:pPr lvl="2">
              <a:buClr>
                <a:schemeClr val="tx1"/>
              </a:buClr>
              <a:buFont typeface="Wingdings" panose="05000000000000000000" pitchFamily="2" charset="2"/>
              <a:buChar char="§"/>
            </a:pPr>
            <a:r>
              <a:rPr lang="en-US" sz="2600" dirty="0"/>
              <a:t> Jim Hanson 360-536-1983 (text is best to start)</a:t>
            </a:r>
          </a:p>
          <a:p>
            <a:pPr lvl="2">
              <a:buClr>
                <a:schemeClr val="tx1"/>
              </a:buClr>
              <a:buFont typeface="Wingdings" panose="05000000000000000000" pitchFamily="2" charset="2"/>
              <a:buChar char="§"/>
            </a:pPr>
            <a:r>
              <a:rPr lang="en-US" sz="2600" dirty="0"/>
              <a:t> Stacy Bell 206-234-8441 (text is best to start)</a:t>
            </a:r>
          </a:p>
          <a:p>
            <a:pPr lvl="2">
              <a:buClr>
                <a:schemeClr val="tx1"/>
              </a:buClr>
              <a:buFont typeface="Wingdings" panose="05000000000000000000" pitchFamily="2" charset="2"/>
              <a:buChar char="§"/>
            </a:pPr>
            <a:r>
              <a:rPr lang="en-US" sz="2600" dirty="0"/>
              <a:t>Sat or Sun: See us in person</a:t>
            </a:r>
          </a:p>
          <a:p>
            <a:pPr lvl="3">
              <a:buClr>
                <a:schemeClr val="tx1"/>
              </a:buClr>
              <a:buFont typeface="Wingdings" panose="05000000000000000000" pitchFamily="2" charset="2"/>
              <a:buChar char="§"/>
            </a:pPr>
            <a:r>
              <a:rPr lang="en-US" sz="2600" dirty="0"/>
              <a:t>It is our job to help you.</a:t>
            </a:r>
          </a:p>
          <a:p>
            <a:pPr>
              <a:buClr>
                <a:schemeClr val="tx1"/>
              </a:buClr>
              <a:buFont typeface="Wingdings" panose="05000000000000000000" pitchFamily="2" charset="2"/>
              <a:buChar char="Ø"/>
            </a:pPr>
            <a:r>
              <a:rPr lang="en-US" sz="3200" dirty="0"/>
              <a:t> Submit an anonymous complaint, A COMPLIMENT, or concern to THE ONLINE EQUITY BOX located at </a:t>
            </a:r>
            <a:br>
              <a:rPr lang="en-US" sz="3200" dirty="0"/>
            </a:br>
            <a:r>
              <a:rPr lang="en-US" sz="3200" dirty="0"/>
              <a:t>                   </a:t>
            </a:r>
            <a:r>
              <a:rPr lang="en-US" sz="2800" b="1" dirty="0">
                <a:hlinkClick r:id="rId2"/>
              </a:rPr>
              <a:t>https://tinyurl.com/su-iv-equity-box</a:t>
            </a:r>
            <a:r>
              <a:rPr lang="en-US" b="1" dirty="0"/>
              <a:t> </a:t>
            </a:r>
            <a:endParaRPr lang="en-US" sz="3200" dirty="0">
              <a:solidFill>
                <a:srgbClr val="FF0000"/>
              </a:solidFill>
            </a:endParaRPr>
          </a:p>
        </p:txBody>
      </p:sp>
    </p:spTree>
    <p:extLst>
      <p:ext uri="{BB962C8B-B14F-4D97-AF65-F5344CB8AC3E}">
        <p14:creationId xmlns:p14="http://schemas.microsoft.com/office/powerpoint/2010/main" val="287473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a:xfrm>
            <a:off x="332509" y="1828800"/>
            <a:ext cx="11614067" cy="4750130"/>
          </a:xfrm>
          <a:ln>
            <a:noFill/>
          </a:ln>
        </p:spPr>
        <p:txBody>
          <a:bodyPr>
            <a:normAutofit/>
          </a:bodyPr>
          <a:lstStyle/>
          <a:p>
            <a:pPr>
              <a:buClr>
                <a:schemeClr val="tx1"/>
              </a:buClr>
              <a:buFont typeface="Wingdings" panose="05000000000000000000" pitchFamily="2" charset="2"/>
              <a:buChar char="Ø"/>
            </a:pPr>
            <a:r>
              <a:rPr lang="en-US" sz="3200" dirty="0"/>
              <a:t> We welcome you to the SU IV</a:t>
            </a:r>
          </a:p>
          <a:p>
            <a:pPr>
              <a:buClr>
                <a:schemeClr val="tx1"/>
              </a:buClr>
              <a:buFont typeface="Wingdings" panose="05000000000000000000" pitchFamily="2" charset="2"/>
              <a:buChar char="Ø"/>
            </a:pPr>
            <a:r>
              <a:rPr lang="en-US" sz="3200" dirty="0"/>
              <a:t> We hope you have a great tournament!</a:t>
            </a:r>
          </a:p>
          <a:p>
            <a:pPr marL="0" indent="0">
              <a:buClr>
                <a:schemeClr val="tx1"/>
              </a:buClr>
              <a:buNone/>
            </a:pPr>
            <a:r>
              <a:rPr lang="en-US" sz="3200" dirty="0"/>
              <a:t>             </a:t>
            </a:r>
          </a:p>
          <a:p>
            <a:pPr marL="0" indent="0">
              <a:buClr>
                <a:schemeClr val="tx1"/>
              </a:buClr>
              <a:buNone/>
            </a:pPr>
            <a:r>
              <a:rPr lang="en-US" sz="3200" dirty="0"/>
              <a:t>                                : )</a:t>
            </a:r>
          </a:p>
        </p:txBody>
      </p:sp>
    </p:spTree>
    <p:extLst>
      <p:ext uri="{BB962C8B-B14F-4D97-AF65-F5344CB8AC3E}">
        <p14:creationId xmlns:p14="http://schemas.microsoft.com/office/powerpoint/2010/main" val="83787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 iv equity officers, 2023</a:t>
            </a:r>
          </a:p>
        </p:txBody>
      </p:sp>
      <p:sp>
        <p:nvSpPr>
          <p:cNvPr id="3" name="Content Placeholder 2"/>
          <p:cNvSpPr>
            <a:spLocks noGrp="1"/>
          </p:cNvSpPr>
          <p:nvPr>
            <p:ph idx="1"/>
          </p:nvPr>
        </p:nvSpPr>
        <p:spPr>
          <a:xfrm>
            <a:off x="1185620" y="1999281"/>
            <a:ext cx="10820332" cy="4591523"/>
          </a:xfrm>
        </p:spPr>
        <p:txBody>
          <a:bodyPr>
            <a:normAutofit/>
          </a:bodyPr>
          <a:lstStyle/>
          <a:p>
            <a:pPr>
              <a:buClr>
                <a:schemeClr val="tx1"/>
              </a:buClr>
              <a:buFont typeface="Wingdings" panose="05000000000000000000" pitchFamily="2" charset="2"/>
              <a:buChar char="Ø"/>
            </a:pPr>
            <a:r>
              <a:rPr lang="en-US" sz="3200" dirty="0"/>
              <a:t> Jim Hanson, Seattle University</a:t>
            </a:r>
          </a:p>
          <a:p>
            <a:pPr>
              <a:buClr>
                <a:schemeClr val="tx1"/>
              </a:buClr>
              <a:buFont typeface="Wingdings" panose="05000000000000000000" pitchFamily="2" charset="2"/>
              <a:buChar char="Ø"/>
            </a:pPr>
            <a:r>
              <a:rPr lang="en-US" sz="3200" dirty="0"/>
              <a:t> Stacy Bell, Climb the Mountain Speech and Debate Foundation</a:t>
            </a:r>
          </a:p>
          <a:p>
            <a:pPr marL="128016" lvl="1" indent="0">
              <a:buNone/>
            </a:pPr>
            <a:endParaRPr lang="en-US" dirty="0"/>
          </a:p>
          <a:p>
            <a:endParaRPr lang="en-US" dirty="0"/>
          </a:p>
        </p:txBody>
      </p:sp>
    </p:spTree>
    <p:extLst>
      <p:ext uri="{BB962C8B-B14F-4D97-AF65-F5344CB8AC3E}">
        <p14:creationId xmlns:p14="http://schemas.microsoft.com/office/powerpoint/2010/main" val="859102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Participants</a:t>
            </a:r>
          </a:p>
        </p:txBody>
      </p:sp>
      <p:sp>
        <p:nvSpPr>
          <p:cNvPr id="3" name="Content Placeholder 2"/>
          <p:cNvSpPr>
            <a:spLocks noGrp="1"/>
          </p:cNvSpPr>
          <p:nvPr>
            <p:ph idx="1"/>
          </p:nvPr>
        </p:nvSpPr>
        <p:spPr>
          <a:xfrm>
            <a:off x="877330" y="1686295"/>
            <a:ext cx="9415848" cy="4904509"/>
          </a:xfrm>
        </p:spPr>
        <p:txBody>
          <a:bodyPr>
            <a:normAutofit/>
          </a:bodyPr>
          <a:lstStyle/>
          <a:p>
            <a:pPr marL="0" indent="0">
              <a:buClr>
                <a:schemeClr val="tx1"/>
              </a:buClr>
              <a:buNone/>
            </a:pPr>
            <a:r>
              <a:rPr lang="en-US" sz="3200" dirty="0"/>
              <a:t> </a:t>
            </a:r>
          </a:p>
          <a:p>
            <a:pPr>
              <a:buClr>
                <a:schemeClr val="tx1"/>
              </a:buClr>
              <a:buFont typeface="Wingdings" panose="05000000000000000000" pitchFamily="2" charset="2"/>
              <a:buChar char="Ø"/>
            </a:pPr>
            <a:r>
              <a:rPr lang="en-US" sz="3200" dirty="0"/>
              <a:t> Should treat other participants with respect and care</a:t>
            </a:r>
          </a:p>
          <a:p>
            <a:pPr>
              <a:buClr>
                <a:schemeClr val="tx1"/>
              </a:buClr>
              <a:buFont typeface="Wingdings" panose="05000000000000000000" pitchFamily="2" charset="2"/>
              <a:buChar char="Ø"/>
            </a:pPr>
            <a:endParaRPr lang="en-US" sz="3200" dirty="0"/>
          </a:p>
          <a:p>
            <a:pPr lvl="1">
              <a:buClr>
                <a:schemeClr val="tx1"/>
              </a:buClr>
              <a:buFont typeface="Wingdings" panose="05000000000000000000" pitchFamily="2" charset="2"/>
              <a:buChar char="Ø"/>
            </a:pPr>
            <a:r>
              <a:rPr lang="en-US" sz="3200" dirty="0"/>
              <a:t> Show support for others with different experiences, speaking styles, cultures, identities</a:t>
            </a:r>
          </a:p>
          <a:p>
            <a:pPr lvl="1">
              <a:buClr>
                <a:schemeClr val="tx1"/>
              </a:buClr>
              <a:buFont typeface="Wingdings" panose="05000000000000000000" pitchFamily="2" charset="2"/>
              <a:buChar char="Ø"/>
            </a:pPr>
            <a:endParaRPr lang="en-US" sz="3200" dirty="0"/>
          </a:p>
          <a:p>
            <a:pPr lvl="1">
              <a:buClr>
                <a:schemeClr val="tx1"/>
              </a:buClr>
              <a:buFont typeface="Wingdings" panose="05000000000000000000" pitchFamily="2" charset="2"/>
              <a:buChar char="Ø"/>
            </a:pPr>
            <a:r>
              <a:rPr lang="en-US" sz="3200" dirty="0"/>
              <a:t>Debates should be about ideas, not disrespect toward people.</a:t>
            </a:r>
          </a:p>
          <a:p>
            <a:pPr marL="128016" lvl="1" indent="0">
              <a:buNone/>
            </a:pPr>
            <a:endParaRPr lang="en-US" dirty="0"/>
          </a:p>
          <a:p>
            <a:endParaRPr lang="en-US" dirty="0"/>
          </a:p>
        </p:txBody>
      </p:sp>
    </p:spTree>
    <p:extLst>
      <p:ext uri="{BB962C8B-B14F-4D97-AF65-F5344CB8AC3E}">
        <p14:creationId xmlns:p14="http://schemas.microsoft.com/office/powerpoint/2010/main" val="60027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Participants shall not . . . </a:t>
            </a:r>
          </a:p>
        </p:txBody>
      </p:sp>
      <p:sp>
        <p:nvSpPr>
          <p:cNvPr id="3" name="Content Placeholder 2"/>
          <p:cNvSpPr>
            <a:spLocks noGrp="1"/>
          </p:cNvSpPr>
          <p:nvPr>
            <p:ph idx="1"/>
          </p:nvPr>
        </p:nvSpPr>
        <p:spPr>
          <a:xfrm>
            <a:off x="273131" y="1686295"/>
            <a:ext cx="11732821" cy="4904509"/>
          </a:xfrm>
        </p:spPr>
        <p:txBody>
          <a:bodyPr>
            <a:normAutofit/>
          </a:bodyPr>
          <a:lstStyle/>
          <a:p>
            <a:pPr>
              <a:spcAft>
                <a:spcPts val="1200"/>
              </a:spcAft>
              <a:buClr>
                <a:schemeClr val="tx1"/>
              </a:buClr>
              <a:buFont typeface="Wingdings" panose="05000000000000000000" pitchFamily="2" charset="2"/>
              <a:buChar char="Ø"/>
            </a:pPr>
            <a:r>
              <a:rPr lang="en-US" sz="3200" dirty="0"/>
              <a:t> </a:t>
            </a:r>
          </a:p>
          <a:p>
            <a:pPr lvl="3">
              <a:spcAft>
                <a:spcPts val="1200"/>
              </a:spcAft>
              <a:buClr>
                <a:schemeClr val="tx1"/>
              </a:buClr>
              <a:buFont typeface="Wingdings" panose="05000000000000000000" pitchFamily="2" charset="2"/>
              <a:buChar char="§"/>
            </a:pPr>
            <a:r>
              <a:rPr lang="en-US" sz="2800" dirty="0"/>
              <a:t> Make disparaging</a:t>
            </a:r>
            <a:r>
              <a:rPr lang="en-US" sz="2800" dirty="0">
                <a:solidFill>
                  <a:srgbClr val="FFC000"/>
                </a:solidFill>
              </a:rPr>
              <a:t> </a:t>
            </a:r>
            <a:r>
              <a:rPr lang="en-US" sz="2800" dirty="0"/>
              <a:t>comments or actions on the basis of any non-political identity basis including age, race/color, sex, disability, religion, gender identity, sexuality,  HIV/Hepatitis C status, national origin, marital status, use of a service animal, and veteran/military status;  </a:t>
            </a:r>
          </a:p>
          <a:p>
            <a:pPr lvl="3">
              <a:spcAft>
                <a:spcPts val="1200"/>
              </a:spcAft>
              <a:buClr>
                <a:schemeClr val="tx1"/>
              </a:buClr>
              <a:buFont typeface="Wingdings" panose="05000000000000000000" pitchFamily="2" charset="2"/>
              <a:buChar char="§"/>
            </a:pPr>
            <a:r>
              <a:rPr lang="en-US" sz="2800" dirty="0"/>
              <a:t> Harass, threaten or intimidate other participants that limit another participant’s ability to participate in or benefit from the debate tournament;</a:t>
            </a:r>
          </a:p>
          <a:p>
            <a:pPr lvl="3">
              <a:spcAft>
                <a:spcPts val="1200"/>
              </a:spcAft>
              <a:buClr>
                <a:schemeClr val="tx1"/>
              </a:buClr>
              <a:buFont typeface="Wingdings" panose="05000000000000000000" pitchFamily="2" charset="2"/>
              <a:buChar char="§"/>
            </a:pPr>
            <a:r>
              <a:rPr lang="en-US" sz="2800" dirty="0"/>
              <a:t> Take, damage or destroy any property that does not belong to them; or</a:t>
            </a:r>
          </a:p>
          <a:p>
            <a:pPr lvl="3">
              <a:spcAft>
                <a:spcPts val="1200"/>
              </a:spcAft>
              <a:buClr>
                <a:schemeClr val="tx1"/>
              </a:buClr>
              <a:buFont typeface="Wingdings" panose="05000000000000000000" pitchFamily="2" charset="2"/>
              <a:buChar char="§"/>
            </a:pPr>
            <a:r>
              <a:rPr lang="en-US" sz="2800" dirty="0"/>
              <a:t> Harass, threaten or intimidate panelists to vote a particular way.</a:t>
            </a:r>
            <a:endParaRPr lang="en-US" sz="3600" dirty="0"/>
          </a:p>
          <a:p>
            <a:pPr marL="128016" lvl="1" indent="0">
              <a:buNone/>
            </a:pPr>
            <a:endParaRPr lang="en-US" dirty="0"/>
          </a:p>
          <a:p>
            <a:endParaRPr lang="en-US" dirty="0"/>
          </a:p>
        </p:txBody>
      </p:sp>
    </p:spTree>
    <p:extLst>
      <p:ext uri="{BB962C8B-B14F-4D97-AF65-F5344CB8AC3E}">
        <p14:creationId xmlns:p14="http://schemas.microsoft.com/office/powerpoint/2010/main" val="13570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DEBATERS SHOULD</a:t>
            </a:r>
          </a:p>
        </p:txBody>
      </p:sp>
      <p:sp>
        <p:nvSpPr>
          <p:cNvPr id="3" name="Content Placeholder 2"/>
          <p:cNvSpPr>
            <a:spLocks noGrp="1"/>
          </p:cNvSpPr>
          <p:nvPr>
            <p:ph idx="1"/>
          </p:nvPr>
        </p:nvSpPr>
        <p:spPr>
          <a:xfrm>
            <a:off x="261257" y="1603169"/>
            <a:ext cx="11744695" cy="5070763"/>
          </a:xfrm>
        </p:spPr>
        <p:txBody>
          <a:bodyPr>
            <a:normAutofit/>
          </a:bodyPr>
          <a:lstStyle/>
          <a:p>
            <a:pPr>
              <a:buClr>
                <a:schemeClr val="tx1"/>
              </a:buClr>
              <a:buFont typeface="Wingdings" panose="05000000000000000000" pitchFamily="2" charset="2"/>
              <a:buChar char="Ø"/>
            </a:pPr>
            <a:r>
              <a:rPr lang="en-US" sz="3200" dirty="0"/>
              <a:t> </a:t>
            </a:r>
          </a:p>
          <a:p>
            <a:pPr lvl="2">
              <a:buClr>
                <a:schemeClr val="tx1"/>
              </a:buClr>
              <a:buFont typeface="Wingdings" panose="05000000000000000000" pitchFamily="2" charset="2"/>
              <a:buChar char="§"/>
            </a:pPr>
            <a:r>
              <a:rPr lang="en-US" sz="2800" dirty="0"/>
              <a:t> Treat the occasion, each other, and the adjudicators with respect and courtesy;</a:t>
            </a:r>
          </a:p>
          <a:p>
            <a:pPr lvl="2">
              <a:buClr>
                <a:schemeClr val="tx1"/>
              </a:buClr>
              <a:buFont typeface="Wingdings" panose="05000000000000000000" pitchFamily="2" charset="2"/>
              <a:buChar char="§"/>
            </a:pPr>
            <a:r>
              <a:rPr lang="en-US" sz="2800" dirty="0"/>
              <a:t> Use names, speaker positions, or if stated, the pronoun stated by the person. </a:t>
            </a:r>
            <a:br>
              <a:rPr lang="en-US" sz="2800" dirty="0"/>
            </a:br>
            <a:r>
              <a:rPr lang="en-US" sz="2800" dirty="0"/>
              <a:t>If not stated, gender neutral pronouns may be used; </a:t>
            </a:r>
          </a:p>
          <a:p>
            <a:pPr lvl="2">
              <a:buClr>
                <a:schemeClr val="tx1"/>
              </a:buClr>
              <a:buFont typeface="Wingdings" panose="05000000000000000000" pitchFamily="2" charset="2"/>
              <a:buChar char="§"/>
            </a:pPr>
            <a:r>
              <a:rPr lang="en-US" sz="2800" dirty="0"/>
              <a:t> Respect the rules of the competition;</a:t>
            </a:r>
          </a:p>
          <a:p>
            <a:pPr lvl="2">
              <a:buClr>
                <a:schemeClr val="tx1"/>
              </a:buClr>
              <a:buFont typeface="Wingdings" panose="05000000000000000000" pitchFamily="2" charset="2"/>
              <a:buChar char="§"/>
            </a:pPr>
            <a:r>
              <a:rPr lang="en-US" sz="2800" dirty="0"/>
              <a:t> Accept the adjudicator’s decision.</a:t>
            </a:r>
          </a:p>
          <a:p>
            <a:pPr>
              <a:buClr>
                <a:schemeClr val="tx1"/>
              </a:buClr>
              <a:buFont typeface="Wingdings" panose="05000000000000000000" pitchFamily="2" charset="2"/>
              <a:buChar char="Ø"/>
            </a:pPr>
            <a:r>
              <a:rPr lang="en-US" sz="3200" dirty="0"/>
              <a:t> </a:t>
            </a:r>
            <a:r>
              <a:rPr lang="en-US" sz="2800" dirty="0"/>
              <a:t>Debaters will NOT disrupt or distract from another debater’s speech or the adjudicators’ comments.</a:t>
            </a:r>
          </a:p>
          <a:p>
            <a:pPr lvl="1"/>
            <a:endParaRPr lang="en-US" dirty="0"/>
          </a:p>
        </p:txBody>
      </p:sp>
    </p:spTree>
    <p:extLst>
      <p:ext uri="{BB962C8B-B14F-4D97-AF65-F5344CB8AC3E}">
        <p14:creationId xmlns:p14="http://schemas.microsoft.com/office/powerpoint/2010/main" val="246873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Adjudicators SHALL:</a:t>
            </a:r>
          </a:p>
        </p:txBody>
      </p:sp>
      <p:sp>
        <p:nvSpPr>
          <p:cNvPr id="3" name="Content Placeholder 2"/>
          <p:cNvSpPr>
            <a:spLocks noGrp="1"/>
          </p:cNvSpPr>
          <p:nvPr>
            <p:ph idx="1"/>
          </p:nvPr>
        </p:nvSpPr>
        <p:spPr>
          <a:xfrm>
            <a:off x="368135" y="1757548"/>
            <a:ext cx="11459687" cy="4750130"/>
          </a:xfrm>
        </p:spPr>
        <p:txBody>
          <a:bodyPr>
            <a:normAutofit lnSpcReduction="10000"/>
          </a:bodyPr>
          <a:lstStyle/>
          <a:p>
            <a:pPr>
              <a:buClr>
                <a:schemeClr val="tx1"/>
              </a:buClr>
              <a:buFont typeface="Wingdings" panose="05000000000000000000" pitchFamily="2" charset="2"/>
              <a:buChar char="Ø"/>
            </a:pPr>
            <a:endParaRPr lang="en-US" sz="3200" dirty="0"/>
          </a:p>
          <a:p>
            <a:pPr lvl="2">
              <a:buClr>
                <a:schemeClr val="tx1"/>
              </a:buClr>
              <a:buFont typeface="Wingdings" panose="05000000000000000000" pitchFamily="2" charset="2"/>
              <a:buChar char="§"/>
            </a:pPr>
            <a:r>
              <a:rPr lang="en-US" sz="2400" dirty="0"/>
              <a:t> </a:t>
            </a:r>
            <a:r>
              <a:rPr lang="en-US" sz="2800" dirty="0"/>
              <a:t>Retrieve their ballots and begin rounds on time;</a:t>
            </a:r>
          </a:p>
          <a:p>
            <a:pPr lvl="2">
              <a:buClr>
                <a:schemeClr val="tx1"/>
              </a:buClr>
              <a:buFont typeface="Wingdings" panose="05000000000000000000" pitchFamily="2" charset="2"/>
              <a:buChar char="§"/>
            </a:pPr>
            <a:r>
              <a:rPr lang="en-US" sz="2800" dirty="0"/>
              <a:t> Give competitors the opportunity (do not make it a requirement) to state their preferred pronoun or any important information for their participation and follow that lead (if a competitor does not request a pronoun, use names, speaker positions, or gender-neutral pronouns);</a:t>
            </a:r>
          </a:p>
          <a:p>
            <a:pPr lvl="2">
              <a:buClr>
                <a:schemeClr val="tx1"/>
              </a:buClr>
              <a:buFont typeface="Wingdings" panose="05000000000000000000" pitchFamily="2" charset="2"/>
              <a:buChar char="§"/>
            </a:pPr>
            <a:r>
              <a:rPr lang="en-US" sz="2800" dirty="0"/>
              <a:t> Judge rounds objectively and professionally;</a:t>
            </a:r>
          </a:p>
          <a:p>
            <a:pPr lvl="2">
              <a:buClr>
                <a:schemeClr val="tx1"/>
              </a:buClr>
              <a:buFont typeface="Wingdings" panose="05000000000000000000" pitchFamily="2" charset="2"/>
              <a:buChar char="§"/>
            </a:pPr>
            <a:r>
              <a:rPr lang="en-US" sz="2800" dirty="0"/>
              <a:t> Treat all debaters and panelists with respect and courtesy;</a:t>
            </a:r>
          </a:p>
          <a:p>
            <a:pPr lvl="2">
              <a:buClr>
                <a:schemeClr val="tx1"/>
              </a:buClr>
              <a:buFont typeface="Wingdings" panose="05000000000000000000" pitchFamily="2" charset="2"/>
              <a:buChar char="§"/>
            </a:pPr>
            <a:r>
              <a:rPr lang="en-US" sz="2800" dirty="0"/>
              <a:t> Limit their adjudications including submitting their ballots within 15 minutes (20 minutes at the very latest) of the end of the round; and</a:t>
            </a:r>
          </a:p>
          <a:p>
            <a:pPr lvl="2">
              <a:buClr>
                <a:schemeClr val="tx1"/>
              </a:buClr>
              <a:buFont typeface="Wingdings" panose="05000000000000000000" pitchFamily="2" charset="2"/>
              <a:buChar char="§"/>
            </a:pPr>
            <a:r>
              <a:rPr lang="en-US" sz="2800" dirty="0"/>
              <a:t> Make constructive comments to help debaters improve.</a:t>
            </a:r>
          </a:p>
          <a:p>
            <a:pPr lvl="1"/>
            <a:endParaRPr lang="en-US" dirty="0"/>
          </a:p>
        </p:txBody>
      </p:sp>
    </p:spTree>
    <p:extLst>
      <p:ext uri="{BB962C8B-B14F-4D97-AF65-F5344CB8AC3E}">
        <p14:creationId xmlns:p14="http://schemas.microsoft.com/office/powerpoint/2010/main" val="185878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In-round equity issues</a:t>
            </a:r>
          </a:p>
        </p:txBody>
      </p:sp>
      <p:sp>
        <p:nvSpPr>
          <p:cNvPr id="3" name="Content Placeholder 2"/>
          <p:cNvSpPr>
            <a:spLocks noGrp="1"/>
          </p:cNvSpPr>
          <p:nvPr>
            <p:ph idx="1"/>
          </p:nvPr>
        </p:nvSpPr>
        <p:spPr>
          <a:xfrm>
            <a:off x="368135" y="1757548"/>
            <a:ext cx="11459687" cy="4750130"/>
          </a:xfrm>
        </p:spPr>
        <p:txBody>
          <a:bodyPr>
            <a:normAutofit/>
          </a:bodyPr>
          <a:lstStyle/>
          <a:p>
            <a:pPr>
              <a:buClr>
                <a:schemeClr val="tx1"/>
              </a:buClr>
              <a:buFont typeface="Wingdings" panose="05000000000000000000" pitchFamily="2" charset="2"/>
              <a:buChar char="Ø"/>
            </a:pPr>
            <a:endParaRPr lang="en-US" sz="3200" dirty="0"/>
          </a:p>
          <a:p>
            <a:pPr lvl="2">
              <a:buClr>
                <a:schemeClr val="tx1"/>
              </a:buClr>
              <a:buFont typeface="Wingdings" panose="05000000000000000000" pitchFamily="2" charset="2"/>
              <a:buChar char="§"/>
            </a:pPr>
            <a:r>
              <a:rPr lang="en-US" sz="2400" dirty="0"/>
              <a:t> </a:t>
            </a:r>
            <a:r>
              <a:rPr lang="en-US" sz="2800" dirty="0"/>
              <a:t>FRIDAY WUDC RULES APPLY: Only severe situations interrupt a round; bring issues to the attention of the equity officers (Jim and Stacy) as soon as possible; all equity issues handled by Jim and Stacy.</a:t>
            </a:r>
          </a:p>
          <a:p>
            <a:pPr lvl="2">
              <a:buClr>
                <a:schemeClr val="tx1"/>
              </a:buClr>
              <a:buFont typeface="Wingdings" panose="05000000000000000000" pitchFamily="2" charset="2"/>
              <a:buChar char="§"/>
            </a:pPr>
            <a:endParaRPr lang="en-US" sz="2800" dirty="0"/>
          </a:p>
          <a:p>
            <a:pPr lvl="2">
              <a:buClr>
                <a:schemeClr val="tx1"/>
              </a:buClr>
              <a:buFont typeface="Wingdings" panose="05000000000000000000" pitchFamily="2" charset="2"/>
              <a:buChar char="§"/>
            </a:pPr>
            <a:r>
              <a:rPr lang="en-US" sz="2800" dirty="0"/>
              <a:t>SATURDAY SUNDAY YODL RULES APPLY: Judges are expected to address equity issues in round—doing so in a way that assures the equity problem is rectified. Students and judges can and should still submit an equity concern. The equity officers (Jim and Stacy) are ready to help as it is needed/requested.</a:t>
            </a:r>
          </a:p>
          <a:p>
            <a:pPr lvl="1"/>
            <a:endParaRPr lang="en-US" dirty="0"/>
          </a:p>
        </p:txBody>
      </p:sp>
    </p:spTree>
    <p:extLst>
      <p:ext uri="{BB962C8B-B14F-4D97-AF65-F5344CB8AC3E}">
        <p14:creationId xmlns:p14="http://schemas.microsoft.com/office/powerpoint/2010/main" val="361149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89273"/>
            <a:ext cx="10380820" cy="1499616"/>
          </a:xfrm>
        </p:spPr>
        <p:txBody>
          <a:bodyPr/>
          <a:lstStyle/>
          <a:p>
            <a:r>
              <a:rPr lang="en-US" dirty="0"/>
              <a:t>WHEN WE BECOME AWARE OF AN EQUITY ISSUE . . . </a:t>
            </a:r>
          </a:p>
        </p:txBody>
      </p:sp>
      <p:sp>
        <p:nvSpPr>
          <p:cNvPr id="3" name="Content Placeholder 2"/>
          <p:cNvSpPr>
            <a:spLocks noGrp="1"/>
          </p:cNvSpPr>
          <p:nvPr>
            <p:ph idx="1"/>
          </p:nvPr>
        </p:nvSpPr>
        <p:spPr>
          <a:xfrm>
            <a:off x="261258" y="1615044"/>
            <a:ext cx="11649694" cy="5058888"/>
          </a:xfrm>
        </p:spPr>
        <p:txBody>
          <a:bodyPr>
            <a:noAutofit/>
          </a:bodyPr>
          <a:lstStyle/>
          <a:p>
            <a:pPr>
              <a:buClr>
                <a:schemeClr val="tx1"/>
              </a:buClr>
              <a:buFont typeface="Wingdings" panose="05000000000000000000" pitchFamily="2" charset="2"/>
              <a:buChar char="Ø"/>
            </a:pPr>
            <a:r>
              <a:rPr lang="en-US" sz="3200" dirty="0"/>
              <a:t> The Equity Team will work to address the issue</a:t>
            </a:r>
          </a:p>
          <a:p>
            <a:pPr>
              <a:spcAft>
                <a:spcPts val="600"/>
              </a:spcAft>
              <a:buClr>
                <a:schemeClr val="tx1"/>
              </a:buClr>
              <a:buFont typeface="Wingdings" panose="05000000000000000000" pitchFamily="2" charset="2"/>
              <a:buChar char="Ø"/>
            </a:pPr>
            <a:r>
              <a:rPr lang="en-US" sz="3200" dirty="0"/>
              <a:t> As is needed, the equity team will assess the situation and may make any of the following determinations:</a:t>
            </a:r>
          </a:p>
          <a:p>
            <a:pPr lvl="2">
              <a:buClr>
                <a:schemeClr val="tx1"/>
              </a:buClr>
              <a:buFont typeface="Wingdings" panose="05000000000000000000" pitchFamily="2" charset="2"/>
              <a:buChar char="§"/>
            </a:pPr>
            <a:r>
              <a:rPr lang="en-US" sz="2400" dirty="0"/>
              <a:t> That the dispute should be disposed of without further investigation;</a:t>
            </a:r>
          </a:p>
          <a:p>
            <a:pPr lvl="2">
              <a:buClr>
                <a:schemeClr val="tx1"/>
              </a:buClr>
              <a:buFont typeface="Wingdings" panose="05000000000000000000" pitchFamily="2" charset="2"/>
              <a:buChar char="§"/>
            </a:pPr>
            <a:r>
              <a:rPr lang="en-US" sz="2400" dirty="0"/>
              <a:t> That the party complained against should be warned;</a:t>
            </a:r>
          </a:p>
          <a:p>
            <a:pPr lvl="2">
              <a:buClr>
                <a:schemeClr val="tx1"/>
              </a:buClr>
              <a:buFont typeface="Wingdings" panose="05000000000000000000" pitchFamily="2" charset="2"/>
              <a:buChar char="§"/>
            </a:pPr>
            <a:r>
              <a:rPr lang="en-US" sz="2400" dirty="0"/>
              <a:t> That the party complained against should have points deducted for the particular debate</a:t>
            </a:r>
            <a:r>
              <a:rPr lang="en-US" sz="2400" b="1" dirty="0"/>
              <a:t> </a:t>
            </a:r>
            <a:r>
              <a:rPr lang="en-US" sz="2400" dirty="0"/>
              <a:t>where complaining behavior occurred;</a:t>
            </a:r>
          </a:p>
          <a:p>
            <a:pPr lvl="2">
              <a:buClr>
                <a:schemeClr val="tx1"/>
              </a:buClr>
              <a:buFont typeface="Wingdings" panose="05000000000000000000" pitchFamily="2" charset="2"/>
              <a:buChar char="§"/>
            </a:pPr>
            <a:r>
              <a:rPr lang="en-US" sz="2400" dirty="0"/>
              <a:t> That the party complained against should be expelled from the tournament;</a:t>
            </a:r>
          </a:p>
          <a:p>
            <a:pPr lvl="2">
              <a:buClr>
                <a:schemeClr val="tx1"/>
              </a:buClr>
              <a:buFont typeface="Wingdings" panose="05000000000000000000" pitchFamily="2" charset="2"/>
              <a:buChar char="§"/>
            </a:pPr>
            <a:r>
              <a:rPr lang="en-US" sz="2400" dirty="0"/>
              <a:t> That further action is required by officials at the schools involved or if serious, law enforcement.</a:t>
            </a:r>
          </a:p>
        </p:txBody>
      </p:sp>
    </p:spTree>
    <p:extLst>
      <p:ext uri="{BB962C8B-B14F-4D97-AF65-F5344CB8AC3E}">
        <p14:creationId xmlns:p14="http://schemas.microsoft.com/office/powerpoint/2010/main" val="241241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44730"/>
          </a:xfrm>
        </p:spPr>
        <p:txBody>
          <a:bodyPr/>
          <a:lstStyle/>
          <a:p>
            <a:r>
              <a:rPr lang="en-US" dirty="0"/>
              <a:t>Access for all participants</a:t>
            </a:r>
          </a:p>
        </p:txBody>
      </p:sp>
      <p:sp>
        <p:nvSpPr>
          <p:cNvPr id="3" name="Content Placeholder 2"/>
          <p:cNvSpPr>
            <a:spLocks noGrp="1"/>
          </p:cNvSpPr>
          <p:nvPr>
            <p:ph idx="1"/>
          </p:nvPr>
        </p:nvSpPr>
        <p:spPr>
          <a:xfrm>
            <a:off x="273131" y="1686295"/>
            <a:ext cx="11732821" cy="4904509"/>
          </a:xfrm>
        </p:spPr>
        <p:txBody>
          <a:bodyPr>
            <a:normAutofit/>
          </a:bodyPr>
          <a:lstStyle/>
          <a:p>
            <a:r>
              <a:rPr lang="en-US" sz="2400" b="1" dirty="0"/>
              <a:t>Accessibility? </a:t>
            </a:r>
            <a:r>
              <a:rPr lang="en-US" sz="2400" dirty="0"/>
              <a:t>We will work with you to provide solutions for disability participation issues. </a:t>
            </a:r>
          </a:p>
          <a:p>
            <a:r>
              <a:rPr lang="en-US" sz="2400" dirty="0"/>
              <a:t>We want to make sure everyone participates. We urge you to contact us as soon as possible so we can best make this right.</a:t>
            </a:r>
          </a:p>
          <a:p>
            <a:r>
              <a:rPr lang="en-US" sz="2400" dirty="0"/>
              <a:t>As much as is possible, be considerate and flexible with tech glitches, weaker internet connections, etc. Be willing to pause time, to adjust to a possibly unclear section of a speech.</a:t>
            </a:r>
          </a:p>
          <a:p>
            <a:r>
              <a:rPr lang="en-US" sz="2400" dirty="0"/>
              <a:t>Do not require webcams to be on; they’re nice to have on but are NOT required.</a:t>
            </a:r>
          </a:p>
          <a:p>
            <a:r>
              <a:rPr lang="en-US" sz="2400" dirty="0"/>
              <a:t>AT ALL TIMES, POSITIVELY RESPOND TO DIFFERENCE. We have so many people from differing backgrounds, experiences, identities, nationalities, genders, races. Share in the listening to and caring for everyone at the tournament.</a:t>
            </a:r>
          </a:p>
          <a:p>
            <a:r>
              <a:rPr lang="en-US" sz="2400" b="1" dirty="0"/>
              <a:t>What can we do to make things work for you? Contact us especially before the tournament starts. Jim is at </a:t>
            </a:r>
            <a:r>
              <a:rPr lang="en-US" sz="2400" b="1" dirty="0">
                <a:hlinkClick r:id="rId2">
                  <a:extLst>
                    <a:ext uri="{A12FA001-AC4F-418D-AE19-62706E023703}">
                      <ahyp:hlinkClr xmlns:ahyp="http://schemas.microsoft.com/office/drawing/2018/hyperlinkcolor" val="tx"/>
                    </a:ext>
                  </a:extLst>
                </a:hlinkClick>
              </a:rPr>
              <a:t>hansonj@seattleu.edu</a:t>
            </a:r>
            <a:endParaRPr lang="en-US" sz="2800" b="1" dirty="0"/>
          </a:p>
          <a:p>
            <a:pPr marL="128016" lvl="1" indent="0">
              <a:buNone/>
            </a:pPr>
            <a:endParaRPr lang="en-US" dirty="0"/>
          </a:p>
          <a:p>
            <a:endParaRPr lang="en-US" dirty="0"/>
          </a:p>
        </p:txBody>
      </p:sp>
    </p:spTree>
    <p:extLst>
      <p:ext uri="{BB962C8B-B14F-4D97-AF65-F5344CB8AC3E}">
        <p14:creationId xmlns:p14="http://schemas.microsoft.com/office/powerpoint/2010/main" val="299257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1499</TotalTime>
  <Words>959</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Tw Cen MT</vt:lpstr>
      <vt:lpstr>Tw Cen MT Condensed</vt:lpstr>
      <vt:lpstr>Wingdings</vt:lpstr>
      <vt:lpstr>Wingdings 3</vt:lpstr>
      <vt:lpstr>Integral</vt:lpstr>
      <vt:lpstr>PowerPoint Presentation</vt:lpstr>
      <vt:lpstr>Su iv equity officers, 2023</vt:lpstr>
      <vt:lpstr>ALL Participants</vt:lpstr>
      <vt:lpstr>ALL Participants shall not . . . </vt:lpstr>
      <vt:lpstr>DEBATERS SHOULD</vt:lpstr>
      <vt:lpstr>Adjudicators SHALL:</vt:lpstr>
      <vt:lpstr>In-round equity issues</vt:lpstr>
      <vt:lpstr>WHEN WE BECOME AWARE OF AN EQUITY ISSUE . . . </vt:lpstr>
      <vt:lpstr>Access for all participants</vt:lpstr>
      <vt:lpstr>Be kind and reach out</vt:lpstr>
      <vt:lpstr>COMMUNICATE WITH US—Take a picture of this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Universities Western Regional Debate Championships</dc:title>
  <dc:creator>Melanie Nadon</dc:creator>
  <cp:lastModifiedBy>Jim Climb the Mountain</cp:lastModifiedBy>
  <cp:revision>132</cp:revision>
  <dcterms:created xsi:type="dcterms:W3CDTF">2017-03-23T23:17:48Z</dcterms:created>
  <dcterms:modified xsi:type="dcterms:W3CDTF">2023-11-29T07:16:06Z</dcterms:modified>
</cp:coreProperties>
</file>