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0" r:id="rId3"/>
    <p:sldId id="301" r:id="rId4"/>
    <p:sldId id="303" r:id="rId5"/>
    <p:sldId id="264" r:id="rId6"/>
    <p:sldId id="286" r:id="rId7"/>
    <p:sldId id="282" r:id="rId8"/>
    <p:sldId id="283" r:id="rId9"/>
    <p:sldId id="290" r:id="rId10"/>
    <p:sldId id="299" r:id="rId11"/>
    <p:sldId id="291" r:id="rId12"/>
    <p:sldId id="293" r:id="rId13"/>
    <p:sldId id="297" r:id="rId14"/>
    <p:sldId id="292" r:id="rId15"/>
    <p:sldId id="288" r:id="rId16"/>
    <p:sldId id="294" r:id="rId17"/>
    <p:sldId id="295" r:id="rId18"/>
    <p:sldId id="275" r:id="rId19"/>
    <p:sldId id="276" r:id="rId20"/>
    <p:sldId id="277" r:id="rId21"/>
    <p:sldId id="278" r:id="rId22"/>
    <p:sldId id="279" r:id="rId23"/>
    <p:sldId id="284" r:id="rId24"/>
    <p:sldId id="281" r:id="rId25"/>
    <p:sldId id="30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5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6E0D71-4218-4548-9DBB-8B857FE885A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mbthemountain.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for student participants and observers at </a:t>
            </a:r>
            <a:r>
              <a:rPr lang="en-US" dirty="0" smtClean="0"/>
              <a:t>our Tournament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see or hear about harassment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Whether it is done by a</a:t>
            </a:r>
          </a:p>
          <a:p>
            <a:pPr lvl="1"/>
            <a:r>
              <a:rPr lang="en-US" sz="2400" dirty="0"/>
              <a:t>Coach</a:t>
            </a:r>
          </a:p>
          <a:p>
            <a:pPr lvl="1"/>
            <a:r>
              <a:rPr lang="en-US" sz="2400" dirty="0"/>
              <a:t>Judge</a:t>
            </a:r>
          </a:p>
          <a:p>
            <a:pPr lvl="1"/>
            <a:r>
              <a:rPr lang="en-US" sz="2400" dirty="0"/>
              <a:t>Debater</a:t>
            </a:r>
          </a:p>
          <a:p>
            <a:pPr lvl="1"/>
            <a:r>
              <a:rPr lang="en-US" sz="2400" dirty="0"/>
              <a:t>Observer</a:t>
            </a:r>
          </a:p>
          <a:p>
            <a:pPr lvl="1"/>
            <a:r>
              <a:rPr lang="en-US" sz="2400" dirty="0"/>
              <a:t>Anyone participating or attending the tournament . . . </a:t>
            </a:r>
          </a:p>
        </p:txBody>
      </p:sp>
    </p:spTree>
    <p:extLst>
      <p:ext uri="{BB962C8B-B14F-4D97-AF65-F5344CB8AC3E}">
        <p14:creationId xmlns:p14="http://schemas.microsoft.com/office/powerpoint/2010/main" val="15169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see or hear about harassment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2224"/>
            <a:ext cx="6324600" cy="4922838"/>
          </a:xfrm>
        </p:spPr>
        <p:txBody>
          <a:bodyPr>
            <a:normAutofit/>
          </a:bodyPr>
          <a:lstStyle/>
          <a:p>
            <a:r>
              <a:rPr lang="en-US" dirty="0" smtClean="0"/>
              <a:t>Stop it if possible</a:t>
            </a:r>
          </a:p>
          <a:p>
            <a:r>
              <a:rPr lang="en-US" dirty="0" smtClean="0"/>
              <a:t>Share the information about it . . . </a:t>
            </a:r>
          </a:p>
          <a:p>
            <a:r>
              <a:rPr lang="en-US" dirty="0" smtClean="0"/>
              <a:t>with your </a:t>
            </a:r>
            <a:r>
              <a:rPr lang="en-US" dirty="0" smtClean="0"/>
              <a:t>coach</a:t>
            </a:r>
            <a:endParaRPr lang="en-US" sz="2000" dirty="0" smtClean="0"/>
          </a:p>
          <a:p>
            <a:r>
              <a:rPr lang="en-US" dirty="0" smtClean="0"/>
              <a:t>Share it with </a:t>
            </a:r>
            <a:r>
              <a:rPr lang="en-US" dirty="0" smtClean="0"/>
              <a:t>the Tournament Director</a:t>
            </a:r>
            <a:endParaRPr lang="en-US" dirty="0" smtClean="0"/>
          </a:p>
          <a:p>
            <a:r>
              <a:rPr lang="en-US" dirty="0" smtClean="0"/>
              <a:t>We’ll work to make </a:t>
            </a:r>
            <a:r>
              <a:rPr lang="en-US" dirty="0" smtClean="0"/>
              <a:t>things </a:t>
            </a:r>
            <a:r>
              <a:rPr lang="en-US" dirty="0" smtClean="0"/>
              <a:t>better.</a:t>
            </a:r>
            <a:br>
              <a:rPr lang="en-US" dirty="0" smtClean="0"/>
            </a:br>
            <a:r>
              <a:rPr lang="en-US" dirty="0" smtClean="0"/>
              <a:t>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8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Information ASAP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Don’t delay; communicate . . . 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 don’t want to get someone in trouble”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Our goal is to work out the problem in a constructive manner.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“It wasn’t that big of a deal”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It might have been; we need to make sure.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“People need to get over their sensitivity”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show support for people’s feelings; there may be a good reason they are sensitive to what happened.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 got it worked out”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That’s great but we need to check and make sure. Please share it.</a:t>
            </a:r>
          </a:p>
          <a:p>
            <a:pPr lvl="1"/>
            <a:r>
              <a:rPr lang="en-US" sz="2400" b="1" dirty="0" smtClean="0"/>
              <a:t>TRY TO STOP </a:t>
            </a:r>
            <a:r>
              <a:rPr lang="en-US" sz="2400" b="1" dirty="0"/>
              <a:t>IT and SHARE THE INFORMATION WITH </a:t>
            </a:r>
            <a:r>
              <a:rPr lang="en-US" sz="2400" b="1" dirty="0" smtClean="0"/>
              <a:t>YOUR </a:t>
            </a:r>
            <a:r>
              <a:rPr lang="en-US" sz="2400" b="1" dirty="0" smtClean="0"/>
              <a:t>COACH OR THE TOURNAMENT DIRECTOR </a:t>
            </a:r>
            <a:r>
              <a:rPr lang="en-US" sz="2400" b="1" dirty="0"/>
              <a:t>SO WE CAN ADDRESS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3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Information ASAP Pt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Don’t delay; communicate . . . 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“I’m scared to report”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Understood. We’re here to support you. Take that step and help make our community a safer place.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“Not a debater”</a:t>
            </a:r>
            <a:br>
              <a:rPr lang="en-US" b="1" i="1" dirty="0" smtClean="0"/>
            </a:br>
            <a:r>
              <a:rPr lang="en-US" dirty="0" smtClean="0"/>
              <a:t>It still affected someone at the tournament. Show support for all people, not just speech and debate community members.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“I’m not a top ten debater; the person is. I don’t have the clout to share this information.”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Yes, you do. Everyone participates at </a:t>
            </a:r>
            <a:r>
              <a:rPr lang="en-US" dirty="0" smtClean="0"/>
              <a:t>our tournament</a:t>
            </a:r>
            <a:r>
              <a:rPr lang="en-US" dirty="0" smtClean="0"/>
              <a:t> </a:t>
            </a:r>
            <a:r>
              <a:rPr lang="en-US" dirty="0" smtClean="0"/>
              <a:t>and everyone has a right to a safe, comfortable, supportive environment. Please share it.</a:t>
            </a:r>
          </a:p>
          <a:p>
            <a:pPr lvl="1"/>
            <a:r>
              <a:rPr lang="en-US" sz="2400" b="1" dirty="0"/>
              <a:t>TRY TO STOP IT and SHARE THE INFORMATION WITH YOUR </a:t>
            </a:r>
            <a:r>
              <a:rPr lang="en-US" sz="2400" b="1" dirty="0" smtClean="0"/>
              <a:t>COACH AND THE TOURNAMENT DIRECTOR SO </a:t>
            </a:r>
            <a:r>
              <a:rPr lang="en-US" sz="2400" b="1" dirty="0"/>
              <a:t>WE CAN ADDRESS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2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Information Means . . .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We’ll work to determine the best course of action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We’ll work to make things better.</a:t>
            </a:r>
          </a:p>
          <a:p>
            <a:pPr>
              <a:lnSpc>
                <a:spcPct val="90000"/>
              </a:lnSpc>
            </a:pPr>
            <a:endParaRPr lang="en-US" sz="44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8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speaker and debater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People look up to you. </a:t>
            </a:r>
          </a:p>
          <a:p>
            <a:r>
              <a:rPr lang="en-US" sz="3200" dirty="0" smtClean="0"/>
              <a:t>You are setting the stage for </a:t>
            </a:r>
            <a:r>
              <a:rPr lang="en-US" sz="3200" dirty="0" smtClean="0"/>
              <a:t>our </a:t>
            </a:r>
            <a:r>
              <a:rPr lang="en-US" sz="3200" dirty="0" smtClean="0"/>
              <a:t>Speech </a:t>
            </a:r>
            <a:r>
              <a:rPr lang="en-US" sz="3200" dirty="0" smtClean="0"/>
              <a:t>and Debate Community. </a:t>
            </a:r>
          </a:p>
          <a:p>
            <a:r>
              <a:rPr lang="en-US" sz="3200" dirty="0" smtClean="0"/>
              <a:t>Other speakers and debaters are going to emulate you.</a:t>
            </a:r>
          </a:p>
        </p:txBody>
      </p:sp>
    </p:spTree>
    <p:extLst>
      <p:ext uri="{BB962C8B-B14F-4D97-AF65-F5344CB8AC3E}">
        <p14:creationId xmlns:p14="http://schemas.microsoft.com/office/powerpoint/2010/main" val="15589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the </a:t>
            </a:r>
            <a:r>
              <a:rPr lang="en-US" dirty="0" smtClean="0"/>
              <a:t>speaker people </a:t>
            </a:r>
            <a:r>
              <a:rPr lang="en-US" dirty="0"/>
              <a:t>talk about as . .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“Yea, Elda’s cool; helped me out on a </a:t>
            </a:r>
            <a:r>
              <a:rPr lang="en-US" sz="3200" dirty="0" err="1" smtClean="0"/>
              <a:t>a</a:t>
            </a:r>
            <a:r>
              <a:rPr lang="en-US" sz="3200" dirty="0" smtClean="0"/>
              <a:t> great speech.”</a:t>
            </a:r>
          </a:p>
          <a:p>
            <a:r>
              <a:rPr lang="en-US" sz="3200" dirty="0" smtClean="0"/>
              <a:t>“I respect him a lot. He could argue T like nobody’s business and he reached out to younger debaters and made them feel included.”</a:t>
            </a:r>
          </a:p>
          <a:p>
            <a:r>
              <a:rPr lang="en-US" sz="3200" dirty="0" smtClean="0"/>
              <a:t>“She’s wicked smart but also really, really nice.”</a:t>
            </a:r>
          </a:p>
        </p:txBody>
      </p:sp>
    </p:spTree>
    <p:extLst>
      <p:ext uri="{BB962C8B-B14F-4D97-AF65-F5344CB8AC3E}">
        <p14:creationId xmlns:p14="http://schemas.microsoft.com/office/powerpoint/2010/main" val="7146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harass; Stop the harass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Reach out to include people</a:t>
            </a:r>
          </a:p>
          <a:p>
            <a:r>
              <a:rPr lang="en-US" sz="3200" dirty="0" smtClean="0"/>
              <a:t>Don’t exclude and hurt others</a:t>
            </a:r>
          </a:p>
          <a:p>
            <a:r>
              <a:rPr lang="en-US" sz="3200" dirty="0" smtClean="0"/>
              <a:t>Don’t engage in sexual harassment even unintentionally . . .  </a:t>
            </a:r>
          </a:p>
        </p:txBody>
      </p:sp>
    </p:spTree>
    <p:extLst>
      <p:ext uri="{BB962C8B-B14F-4D97-AF65-F5344CB8AC3E}">
        <p14:creationId xmlns:p14="http://schemas.microsoft.com/office/powerpoint/2010/main" val="32890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Don’t create a hostile environment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69312"/>
              </p:ext>
            </p:extLst>
          </p:nvPr>
        </p:nvGraphicFramePr>
        <p:xfrm>
          <a:off x="381000" y="1600200"/>
          <a:ext cx="8377239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714626"/>
                <a:gridCol w="2792413"/>
              </a:tblGrid>
              <a:tr h="4255086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Sexual or racial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comments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jokes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Sexual innuendo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Undue attention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Stalking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Visual sexual displays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Suggestive sounds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Giving unwanted gifts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Writing lewd notes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 marL="91438" marR="914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40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Don’t create a hostile environment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408988" cy="48498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53093"/>
              </p:ext>
            </p:extLst>
          </p:nvPr>
        </p:nvGraphicFramePr>
        <p:xfrm>
          <a:off x="406400" y="2046849"/>
          <a:ext cx="8377239" cy="3769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413"/>
                <a:gridCol w="2792413"/>
                <a:gridCol w="2792413"/>
              </a:tblGrid>
              <a:tr h="376975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Physical advances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Unwanted touching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Blocking freedom of movement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Unwanted Invitations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Obscene gestures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Sexual bribery</a:t>
                      </a:r>
                      <a:endParaRPr lang="en-US" sz="20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 marL="91438" marR="914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our Community’s Tournament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hope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you have a fun and </a:t>
            </a:r>
            <a:br>
              <a:rPr lang="en-US" sz="3200" dirty="0" smtClean="0"/>
            </a:br>
            <a:r>
              <a:rPr lang="en-US" sz="3200" dirty="0" smtClean="0"/>
              <a:t>educational tournament</a:t>
            </a:r>
          </a:p>
          <a:p>
            <a:r>
              <a:rPr lang="en-US" sz="3200" dirty="0" smtClean="0"/>
              <a:t>We want to provide great hosting</a:t>
            </a:r>
          </a:p>
          <a:p>
            <a:r>
              <a:rPr lang="en-US" sz="3200" dirty="0" smtClean="0"/>
              <a:t>Food, drinks, community connections</a:t>
            </a:r>
          </a:p>
          <a:p>
            <a:r>
              <a:rPr lang="en-US" sz="3200" dirty="0" smtClean="0"/>
              <a:t>Great rounds</a:t>
            </a:r>
          </a:p>
          <a:p>
            <a:r>
              <a:rPr lang="en-US" sz="3200" dirty="0" smtClean="0"/>
              <a:t>If you need something, just ask</a:t>
            </a:r>
          </a:p>
          <a:p>
            <a:r>
              <a:rPr lang="en-US" sz="3200" dirty="0" smtClean="0"/>
              <a:t>Have a great tournament . . . </a:t>
            </a:r>
          </a:p>
          <a:p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26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Don’t create a hostile environment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408988" cy="48498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604764"/>
              </p:ext>
            </p:extLst>
          </p:nvPr>
        </p:nvGraphicFramePr>
        <p:xfrm>
          <a:off x="406400" y="1752600"/>
          <a:ext cx="8377239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413"/>
                <a:gridCol w="2792413"/>
                <a:gridCol w="2792413"/>
              </a:tblGrid>
              <a:tr h="40640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Implied/overt threats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Bragging about one’s sexual</a:t>
                      </a:r>
                      <a:r>
                        <a:rPr lang="en-US" sz="2000" baseline="0" dirty="0" smtClean="0"/>
                        <a:t> prowess</a:t>
                      </a:r>
                      <a:endParaRPr lang="en-US" sz="2000" dirty="0" smtClean="0"/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Questioning others about their sex lives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Spreading sexual rumors about others</a:t>
                      </a:r>
                      <a:endParaRPr lang="en-US" sz="2000" dirty="0"/>
                    </a:p>
                  </a:txBody>
                  <a:tcPr marL="91438" marR="914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50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Calibri" charset="0"/>
                <a:cs typeface="Calibri" charset="0"/>
              </a:rPr>
              <a:t>If You’re Being Harassed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pPr marL="0" lvl="1" indent="0">
              <a:buFont typeface="Arial" charset="0"/>
              <a:buNone/>
              <a:defRPr/>
            </a:pPr>
            <a:r>
              <a:rPr lang="en-US" b="1" dirty="0" smtClean="0"/>
              <a:t>PLEASE . . . </a:t>
            </a:r>
          </a:p>
          <a:p>
            <a:pPr marL="0" lvl="1" indent="0">
              <a:buFont typeface="Arial" charset="0"/>
              <a:buNone/>
              <a:defRPr/>
            </a:pPr>
            <a:endParaRPr lang="en-US" sz="1400" b="1" dirty="0" smtClean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Tell the harasser that his/her actions are unwanted, offensive, make you uncomfortable, and must </a:t>
            </a:r>
            <a:r>
              <a:rPr lang="en-US" sz="2400" b="1" dirty="0" smtClean="0"/>
              <a:t>STOP</a:t>
            </a:r>
            <a:endParaRPr lang="en-US" sz="2400" b="1" dirty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Share with your </a:t>
            </a:r>
            <a:r>
              <a:rPr lang="en-US" sz="2400" dirty="0" smtClean="0"/>
              <a:t>coach and the tournament director </a:t>
            </a:r>
            <a:r>
              <a:rPr lang="en-US" sz="2400" dirty="0" smtClean="0"/>
              <a:t>that you were harassed</a:t>
            </a:r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Write a record of what happened:</a:t>
            </a:r>
          </a:p>
          <a:p>
            <a:pPr marL="1314450" lvl="3" indent="-457200">
              <a:buFont typeface="Wingdings" pitchFamily="2" charset="2"/>
              <a:buChar char="§"/>
              <a:defRPr/>
            </a:pPr>
            <a:r>
              <a:rPr lang="en-US" sz="1800" dirty="0" smtClean="0"/>
              <a:t>When and where the incident occurred, who was involved, what happened, why you think you were treated differently, who witnessed the incident 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6466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Calibri" charset="0"/>
                <a:cs typeface="Calibri" charset="0"/>
              </a:rPr>
              <a:t>To Protect Yourself Against Charges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408988" cy="4851400"/>
          </a:xfrm>
        </p:spPr>
        <p:txBody>
          <a:bodyPr>
            <a:normAutofit fontScale="92500"/>
          </a:bodyPr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Keep compliments casual and avoid personal issues/private issues.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Avoid jokes, words, phrases, gestures with sexual meanings and definitely not sexist, racist, etc. jokes.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Keep your hands to yourself.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Don’t talk about sex during </a:t>
            </a:r>
            <a:r>
              <a:rPr lang="en-US" sz="2800" b="1" dirty="0" smtClean="0"/>
              <a:t>debates except appropriately as part of an argument.</a:t>
            </a:r>
            <a:endParaRPr lang="en-US" sz="2800" b="1" dirty="0"/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Don’t assume that a friendly person is interested in a sexual/romantic relationship with you. Assume only that friendly people are friendly.</a:t>
            </a:r>
          </a:p>
        </p:txBody>
      </p:sp>
    </p:spTree>
    <p:extLst>
      <p:ext uri="{BB962C8B-B14F-4D97-AF65-F5344CB8AC3E}">
        <p14:creationId xmlns:p14="http://schemas.microsoft.com/office/powerpoint/2010/main" val="341284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Calibri" charset="0"/>
                <a:cs typeface="Calibri" charset="0"/>
              </a:rPr>
              <a:t>To Protect Yourself Against Charges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408988" cy="48514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Respect the personal space of others.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Ask if something you do or say is being perceived as offensive or unwelcome. If the answer is yes, stop the behavior.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Don’t interpret someone's silence as consent. Look for other nonverbal signals.</a:t>
            </a:r>
          </a:p>
        </p:txBody>
      </p:sp>
    </p:spTree>
    <p:extLst>
      <p:ext uri="{BB962C8B-B14F-4D97-AF65-F5344CB8AC3E}">
        <p14:creationId xmlns:p14="http://schemas.microsoft.com/office/powerpoint/2010/main" val="399593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" charset="0"/>
                <a:cs typeface="Calibri" charset="0"/>
              </a:rPr>
              <a:t>Make the Northwest Community Great!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5867400" cy="4851400"/>
          </a:xfrm>
        </p:spPr>
        <p:txBody>
          <a:bodyPr/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Treat each other with respect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Support each other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Share Information when there is a problem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Promote good interactions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Debate! Speak! </a:t>
            </a:r>
            <a:r>
              <a:rPr lang="en-US" sz="2800" dirty="0" err="1" smtClean="0"/>
              <a:t>Interp</a:t>
            </a:r>
            <a:r>
              <a:rPr lang="en-US" sz="2800" dirty="0" smtClean="0"/>
              <a:t>!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Be a positive force in your community!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81200"/>
            <a:ext cx="181568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3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Climb the Mountain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Speech and Debat</a:t>
            </a:r>
            <a:r>
              <a:rPr lang="en-US" sz="2800" b="1" dirty="0" smtClean="0"/>
              <a:t>e Foundation</a:t>
            </a:r>
          </a:p>
          <a:p>
            <a:r>
              <a:rPr lang="en-US" sz="2800" b="1" dirty="0" smtClean="0">
                <a:hlinkClick r:id="rId2"/>
              </a:rPr>
              <a:t>www.climbthemountain.us</a:t>
            </a:r>
            <a:endParaRPr lang="en-US" sz="2800" b="1" dirty="0" smtClean="0"/>
          </a:p>
          <a:p>
            <a:r>
              <a:rPr lang="en-US" sz="2800" b="1" dirty="0" smtClean="0"/>
              <a:t>Features information and resources that help speech and debate programs succeed.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speaker-debater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We want a great, educational tournament</a:t>
            </a:r>
          </a:p>
          <a:p>
            <a:r>
              <a:rPr lang="en-US" sz="3200" dirty="0" smtClean="0"/>
              <a:t>You may not consume nor be under the influence of alcohol or illicit drugs . . .</a:t>
            </a:r>
          </a:p>
          <a:p>
            <a:pPr lvl="1"/>
            <a:r>
              <a:rPr lang="en-US" sz="2800" dirty="0" smtClean="0"/>
              <a:t>At the tournament on campus</a:t>
            </a:r>
          </a:p>
          <a:p>
            <a:pPr lvl="1"/>
            <a:r>
              <a:rPr lang="en-US" sz="2800" dirty="0" smtClean="0"/>
              <a:t>At the tournament hotel</a:t>
            </a:r>
          </a:p>
          <a:p>
            <a:r>
              <a:rPr lang="en-US" sz="3200" dirty="0" smtClean="0"/>
              <a:t>Alcohol and illicit drugs may not be near you—you must leave any such area</a:t>
            </a:r>
          </a:p>
          <a:p>
            <a:r>
              <a:rPr lang="en-US" sz="3200" dirty="0" smtClean="0"/>
              <a:t>Even if you are over 21</a:t>
            </a:r>
          </a:p>
          <a:p>
            <a:r>
              <a:rPr lang="en-US" sz="3200" dirty="0" smtClean="0"/>
              <a:t>This is a required rule by </a:t>
            </a:r>
            <a:r>
              <a:rPr lang="en-US" sz="3200" dirty="0" smtClean="0"/>
              <a:t>our school and </a:t>
            </a:r>
            <a:r>
              <a:rPr lang="en-US" sz="3200" dirty="0" smtClean="0"/>
              <a:t>our program—it applies to ALL schools and participants</a:t>
            </a:r>
          </a:p>
          <a:p>
            <a:r>
              <a:rPr lang="en-US" sz="3200" dirty="0" smtClean="0"/>
              <a:t>It is the right thing to assure a safe, comfortable environment</a:t>
            </a:r>
          </a:p>
          <a:p>
            <a:r>
              <a:rPr lang="en-US" sz="3200" b="1" dirty="0"/>
              <a:t>We want and expect a professional </a:t>
            </a:r>
            <a:r>
              <a:rPr lang="en-US" sz="3200" b="1" dirty="0" smtClean="0"/>
              <a:t>tournament, one </a:t>
            </a:r>
            <a:r>
              <a:rPr lang="en-US" sz="3200" b="1" dirty="0"/>
              <a:t>we can be proud to show to administrators.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028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Socialize fun and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Create social get-togethers without alcohol and illicit drugs</a:t>
            </a:r>
          </a:p>
          <a:p>
            <a:r>
              <a:rPr lang="en-US" sz="3200" dirty="0" smtClean="0"/>
              <a:t>Watch a movie</a:t>
            </a:r>
          </a:p>
          <a:p>
            <a:r>
              <a:rPr lang="en-US" sz="3200" dirty="0" smtClean="0"/>
              <a:t>Hang out talking</a:t>
            </a:r>
          </a:p>
          <a:p>
            <a:r>
              <a:rPr lang="en-US" sz="3200" dirty="0" smtClean="0"/>
              <a:t>Chill with a juice, soft drink,</a:t>
            </a:r>
            <a:br>
              <a:rPr lang="en-US" sz="3200" dirty="0" smtClean="0"/>
            </a:br>
            <a:r>
              <a:rPr lang="en-US" sz="3200" dirty="0" smtClean="0"/>
              <a:t>   water</a:t>
            </a:r>
          </a:p>
          <a:p>
            <a:r>
              <a:rPr lang="en-US" sz="3200" dirty="0" smtClean="0"/>
              <a:t>And some good </a:t>
            </a:r>
            <a:r>
              <a:rPr lang="en-US" sz="3200" dirty="0" err="1" smtClean="0"/>
              <a:t>snackies</a:t>
            </a:r>
            <a:r>
              <a:rPr lang="en-US" sz="3200" dirty="0" smtClean="0"/>
              <a:t>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19600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28734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7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at your round 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Be checking postings.</a:t>
            </a:r>
          </a:p>
          <a:p>
            <a:r>
              <a:rPr lang="en-US" dirty="0" smtClean="0"/>
              <a:t>Please use the bathroom, take your breaks </a:t>
            </a:r>
            <a:r>
              <a:rPr lang="en-US" u="sng" dirty="0" smtClean="0"/>
              <a:t>before</a:t>
            </a:r>
            <a:r>
              <a:rPr lang="en-US" dirty="0" smtClean="0"/>
              <a:t> prep time-debates-speeches start so you are ready to go.</a:t>
            </a:r>
          </a:p>
          <a:p>
            <a:r>
              <a:rPr lang="en-US" dirty="0" smtClean="0"/>
              <a:t>Leave prep rooms/team gatherings with plenty of time to arrive on schedule.</a:t>
            </a:r>
          </a:p>
          <a:p>
            <a:r>
              <a:rPr lang="en-US" dirty="0" smtClean="0"/>
              <a:t>Start the first speech on schedule.</a:t>
            </a:r>
          </a:p>
        </p:txBody>
      </p:sp>
      <p:pic>
        <p:nvPicPr>
          <p:cNvPr id="1026" name="Picture 2" descr="C:\Users\hansonjb99\AppData\Local\Microsoft\Windows\Temporary Internet Files\Content.IE5\X43MG0AK\MC9004417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471738" cy="24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Classrooms with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Show respect to the School and Staff.</a:t>
            </a:r>
          </a:p>
          <a:p>
            <a:r>
              <a:rPr lang="en-US" dirty="0" smtClean="0"/>
              <a:t>Avoid loud noises (interrupts classes).</a:t>
            </a:r>
          </a:p>
          <a:p>
            <a:r>
              <a:rPr lang="en-US" dirty="0" smtClean="0"/>
              <a:t>ALWAYS be courteous and cooperative</a:t>
            </a:r>
            <a:br>
              <a:rPr lang="en-US" dirty="0" smtClean="0"/>
            </a:br>
            <a:r>
              <a:rPr lang="en-US" dirty="0" smtClean="0"/>
              <a:t> with security.</a:t>
            </a:r>
          </a:p>
          <a:p>
            <a:r>
              <a:rPr lang="en-US" dirty="0" smtClean="0"/>
              <a:t>Do not take nor move tech items (keyboards, mice, power cords, etc.) from rooms.</a:t>
            </a:r>
          </a:p>
          <a:p>
            <a:r>
              <a:rPr lang="en-US" dirty="0" smtClean="0"/>
              <a:t>Move furniture? </a:t>
            </a:r>
          </a:p>
          <a:p>
            <a:pPr lvl="1"/>
            <a:r>
              <a:rPr lang="en-US" dirty="0" smtClean="0"/>
              <a:t>Do it carefully</a:t>
            </a:r>
          </a:p>
          <a:p>
            <a:pPr lvl="1"/>
            <a:r>
              <a:rPr lang="en-US" dirty="0" smtClean="0"/>
              <a:t>Return it at the end of the round</a:t>
            </a:r>
          </a:p>
          <a:p>
            <a:r>
              <a:rPr lang="en-US" dirty="0" smtClean="0"/>
              <a:t>Room clean at the end of the round?  </a:t>
            </a:r>
            <a:br>
              <a:rPr lang="en-US" dirty="0" smtClean="0"/>
            </a:br>
            <a:r>
              <a:rPr lang="en-US" dirty="0" smtClean="0"/>
              <a:t>   Help out.</a:t>
            </a:r>
            <a:endParaRPr lang="en-US" dirty="0"/>
          </a:p>
        </p:txBody>
      </p:sp>
      <p:pic>
        <p:nvPicPr>
          <p:cNvPr id="2050" name="Picture 2" descr="C:\Users\hansonjb99\AppData\Local\Microsoft\Windows\Temporary Internet Files\Content.IE5\7D0OVVXU\MP9001484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47800"/>
            <a:ext cx="2478906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7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dirty="0" smtClean="0"/>
              <a:t>Be inclusive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902672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Encourage everyone to participate.</a:t>
            </a:r>
          </a:p>
          <a:p>
            <a:r>
              <a:rPr lang="en-US" dirty="0" smtClean="0"/>
              <a:t>Be open to differences</a:t>
            </a:r>
          </a:p>
          <a:p>
            <a:pPr lvl="1"/>
            <a:r>
              <a:rPr lang="en-US" dirty="0" smtClean="0"/>
              <a:t>Lesbian-Gay-Straight-Bi-Queer</a:t>
            </a:r>
          </a:p>
          <a:p>
            <a:pPr lvl="1"/>
            <a:r>
              <a:rPr lang="en-US" dirty="0" smtClean="0"/>
              <a:t>Black-White-Latino-Asian-Biracial-</a:t>
            </a:r>
            <a:br>
              <a:rPr lang="en-US" dirty="0" smtClean="0"/>
            </a:br>
            <a:r>
              <a:rPr lang="en-US" dirty="0" smtClean="0"/>
              <a:t>Multiracial, etc.</a:t>
            </a:r>
          </a:p>
          <a:p>
            <a:pPr lvl="1"/>
            <a:r>
              <a:rPr lang="en-US" dirty="0" smtClean="0"/>
              <a:t>Men-Women-Trans-Androgynous-etc.</a:t>
            </a:r>
          </a:p>
          <a:p>
            <a:pPr lvl="1"/>
            <a:r>
              <a:rPr lang="en-US" dirty="0" smtClean="0"/>
              <a:t>Republican-Democrat-Libertarian-etc.</a:t>
            </a:r>
          </a:p>
          <a:p>
            <a:pPr lvl="1"/>
            <a:r>
              <a:rPr lang="en-US" dirty="0" smtClean="0"/>
              <a:t>Catholic, Agnostic, Mormon (LDS), Muslim, etc.</a:t>
            </a:r>
          </a:p>
          <a:p>
            <a:pPr lvl="1"/>
            <a:r>
              <a:rPr lang="en-US" dirty="0" smtClean="0"/>
              <a:t>Disabilities--diagnosed </a:t>
            </a:r>
            <a:r>
              <a:rPr lang="en-US" dirty="0"/>
              <a:t>or otherwise? </a:t>
            </a:r>
            <a:endParaRPr lang="en-US" dirty="0" smtClean="0"/>
          </a:p>
          <a:p>
            <a:pPr lvl="1"/>
            <a:r>
              <a:rPr lang="en-US" dirty="0" smtClean="0"/>
              <a:t>Military service?</a:t>
            </a:r>
          </a:p>
          <a:p>
            <a:pPr lvl="1"/>
            <a:r>
              <a:rPr lang="en-US" dirty="0" smtClean="0"/>
              <a:t>Other identities?</a:t>
            </a:r>
          </a:p>
          <a:p>
            <a:pPr marL="274320" lvl="1" indent="0">
              <a:buNone/>
            </a:pPr>
            <a:r>
              <a:rPr lang="en-US" sz="2400" dirty="0" smtClean="0"/>
              <a:t>Treat every student, </a:t>
            </a:r>
            <a:br>
              <a:rPr lang="en-US" sz="2400" dirty="0" smtClean="0"/>
            </a:br>
            <a:r>
              <a:rPr lang="en-US" sz="2400" dirty="0" smtClean="0"/>
              <a:t>coach, and judge with respect.</a:t>
            </a:r>
            <a:endParaRPr lang="en-US" sz="2400" dirty="0"/>
          </a:p>
        </p:txBody>
      </p:sp>
      <p:pic>
        <p:nvPicPr>
          <p:cNvPr id="8194" name="Picture 2" descr="C:\Users\hansonjb99\AppData\Local\Microsoft\Windows\Temporary Internet Files\Content.IE5\UYYXK375\MC9003918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73" y="1725398"/>
            <a:ext cx="901004" cy="81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hansonjb99\AppData\Local\Microsoft\Windows\Temporary Internet Files\Content.IE5\UYYXK375\MC9004369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1335087" cy="133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hansonjb99\AppData\Local\Microsoft\Windows\Temporary Internet Files\Content.IE5\TQ3P08E3\MC9002351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215" y="3756368"/>
            <a:ext cx="1278759" cy="99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hansonjb99\AppData\Local\Microsoft\Windows\Temporary Internet Files\Content.IE5\X43MG0AK\MC9000365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52" y="4751576"/>
            <a:ext cx="539445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about respecting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/>
          <a:lstStyle/>
          <a:p>
            <a:r>
              <a:rPr lang="en-US" dirty="0" smtClean="0"/>
              <a:t>Participants including students, judges, and coaches:</a:t>
            </a:r>
          </a:p>
          <a:p>
            <a:pPr lvl="1"/>
            <a:r>
              <a:rPr lang="en-US" dirty="0" smtClean="0"/>
              <a:t>should express their opinions about issues.</a:t>
            </a:r>
          </a:p>
          <a:p>
            <a:pPr lvl="1"/>
            <a:r>
              <a:rPr lang="en-US" dirty="0" smtClean="0"/>
              <a:t>should not attack groups of people.</a:t>
            </a:r>
          </a:p>
          <a:p>
            <a:pPr lvl="1"/>
            <a:r>
              <a:rPr lang="en-US" dirty="0" smtClean="0"/>
              <a:t>should not attack other individuals.</a:t>
            </a:r>
          </a:p>
          <a:p>
            <a:r>
              <a:rPr lang="en-US" sz="2800" b="1" dirty="0" smtClean="0"/>
              <a:t>Debaters and Speakers should argue </a:t>
            </a:r>
            <a:r>
              <a:rPr lang="en-US" sz="2800" b="1" dirty="0"/>
              <a:t>about ideas—not disrespect </a:t>
            </a:r>
            <a:r>
              <a:rPr lang="en-US" sz="2800" b="1" dirty="0" smtClean="0"/>
              <a:t>people</a:t>
            </a:r>
            <a:r>
              <a:rPr lang="en-US" sz="2800" b="1" dirty="0"/>
              <a:t>.</a:t>
            </a:r>
          </a:p>
          <a:p>
            <a:endParaRPr lang="en-US" dirty="0"/>
          </a:p>
        </p:txBody>
      </p:sp>
      <p:pic>
        <p:nvPicPr>
          <p:cNvPr id="4099" name="Picture 3" descr="C:\Users\hansonjb99\AppData\Local\Microsoft\Windows\Temporary Internet Files\Content.IE5\X43MG0AK\MC900289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0200"/>
            <a:ext cx="2398712" cy="178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70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each other right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91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Treat people kindly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Support an inclusive </a:t>
            </a:r>
            <a:r>
              <a:rPr lang="en-US" dirty="0" smtClean="0"/>
              <a:t>environment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Avoid mean comments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Avoid sexualized comments</a:t>
            </a:r>
          </a:p>
          <a:p>
            <a:pPr>
              <a:lnSpc>
                <a:spcPct val="90000"/>
              </a:lnSpc>
            </a:pPr>
            <a:r>
              <a:rPr lang="en-US" dirty="0"/>
              <a:t>Avoid inappropriate physical </a:t>
            </a:r>
            <a:r>
              <a:rPr lang="en-US" dirty="0" smtClean="0"/>
              <a:t>conduct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Avoid actions and words that harass on the basis of race, gender, etc.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0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1622</TotalTime>
  <Words>905</Words>
  <Application>Microsoft Office PowerPoint</Application>
  <PresentationFormat>On-screen Show (4:3)</PresentationFormat>
  <Paragraphs>155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STUDENT GUIDELINES</vt:lpstr>
      <vt:lpstr>Welcome to our Community’s Tournament</vt:lpstr>
      <vt:lpstr>As a speaker-debater . . .</vt:lpstr>
      <vt:lpstr>Socialize fun and safe</vt:lpstr>
      <vt:lpstr>Be at your round on time</vt:lpstr>
      <vt:lpstr>Treat Classrooms with respect</vt:lpstr>
      <vt:lpstr>Be inclusive</vt:lpstr>
      <vt:lpstr>It is about respecting each other</vt:lpstr>
      <vt:lpstr>Treat each other right</vt:lpstr>
      <vt:lpstr>If you see or hear about harassment . . .</vt:lpstr>
      <vt:lpstr>If you see or hear about harassment . . .</vt:lpstr>
      <vt:lpstr>Share the Information ASAP Pt 1</vt:lpstr>
      <vt:lpstr>Share the Information ASAP Pt 2</vt:lpstr>
      <vt:lpstr>Sharing Information Means . . .</vt:lpstr>
      <vt:lpstr>As a speaker and debater . . .</vt:lpstr>
      <vt:lpstr>Be the speaker people talk about as . . .</vt:lpstr>
      <vt:lpstr>Don’t harass; Stop the harass</vt:lpstr>
      <vt:lpstr>Don’t create a hostile environment</vt:lpstr>
      <vt:lpstr>Don’t create a hostile environment</vt:lpstr>
      <vt:lpstr>Don’t create a hostile environment</vt:lpstr>
      <vt:lpstr>If You’re Being Harassed</vt:lpstr>
      <vt:lpstr>To Protect Yourself Against Charges</vt:lpstr>
      <vt:lpstr>To Protect Yourself Against Charges</vt:lpstr>
      <vt:lpstr>Make the Northwest Community Great!</vt:lpstr>
      <vt:lpstr>Climb the Mountain . . . </vt:lpstr>
    </vt:vector>
  </TitlesOfParts>
  <Company>Whitman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guidelines</dc:title>
  <dc:creator>Jim Hanson</dc:creator>
  <cp:lastModifiedBy>Jim Hanson</cp:lastModifiedBy>
  <cp:revision>280</cp:revision>
  <dcterms:created xsi:type="dcterms:W3CDTF">2009-09-03T05:01:23Z</dcterms:created>
  <dcterms:modified xsi:type="dcterms:W3CDTF">2014-11-14T21:20:39Z</dcterms:modified>
</cp:coreProperties>
</file>