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303" r:id="rId3"/>
    <p:sldId id="302" r:id="rId4"/>
    <p:sldId id="264" r:id="rId5"/>
    <p:sldId id="306" r:id="rId6"/>
    <p:sldId id="311" r:id="rId7"/>
    <p:sldId id="312" r:id="rId8"/>
    <p:sldId id="313" r:id="rId9"/>
    <p:sldId id="314" r:id="rId10"/>
    <p:sldId id="316" r:id="rId11"/>
    <p:sldId id="329" r:id="rId12"/>
    <p:sldId id="318" r:id="rId13"/>
    <p:sldId id="324" r:id="rId14"/>
    <p:sldId id="28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068" autoAdjust="0"/>
    <p:restoredTop sz="94660"/>
  </p:normalViewPr>
  <p:slideViewPr>
    <p:cSldViewPr>
      <p:cViewPr varScale="1">
        <p:scale>
          <a:sx n="123" d="100"/>
          <a:sy n="123" d="100"/>
        </p:scale>
        <p:origin x="917" y="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0D71-4218-4548-9DBB-8B857FE885A5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0372-650F-4F03-A070-FA4C9687D8E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0D71-4218-4548-9DBB-8B857FE885A5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0372-650F-4F03-A070-FA4C9687D8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0D71-4218-4548-9DBB-8B857FE885A5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0372-650F-4F03-A070-FA4C9687D8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0D71-4218-4548-9DBB-8B857FE885A5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0372-650F-4F03-A070-FA4C9687D8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0D71-4218-4548-9DBB-8B857FE885A5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0372-650F-4F03-A070-FA4C9687D8E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0D71-4218-4548-9DBB-8B857FE885A5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0372-650F-4F03-A070-FA4C9687D8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0D71-4218-4548-9DBB-8B857FE885A5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0372-650F-4F03-A070-FA4C9687D8ED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0D71-4218-4548-9DBB-8B857FE885A5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0372-650F-4F03-A070-FA4C9687D8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0D71-4218-4548-9DBB-8B857FE885A5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0372-650F-4F03-A070-FA4C9687D8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0D71-4218-4548-9DBB-8B857FE885A5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0372-650F-4F03-A070-FA4C9687D8E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0D71-4218-4548-9DBB-8B857FE885A5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0372-650F-4F03-A070-FA4C9687D8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16E0D71-4218-4548-9DBB-8B857FE885A5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2F00372-650F-4F03-A070-FA4C9687D8E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/url?sa=i&amp;rct=j&amp;q=&amp;esrc=s&amp;source=images&amp;cd=&amp;cad=rja&amp;uact=8&amp;ved=0CAcQjRxqFQoTCO3njsq86MYCFQmXiAod91oEyA&amp;url=http://www.innovativeeducators.org/product-p/497.htm&amp;ei=hEOsVe2VO4muogT3tZHADA&amp;bvm=bv.98197061,d.cGU&amp;psig=AFQjCNF-wdQd_IFGYNSrWsn8R9mbH9wXTw&amp;ust=1437439204367866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JUDGING GUIDELINES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This is for Judges and Coaches at our Online Tournaments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All Genders are part of our community . . 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3352800"/>
            <a:ext cx="7924801" cy="3124200"/>
          </a:xfrm>
        </p:spPr>
        <p:txBody>
          <a:bodyPr>
            <a:normAutofit fontScale="92500" lnSpcReduction="20000"/>
          </a:bodyPr>
          <a:lstStyle/>
          <a:p>
            <a:pPr marL="342900" indent="-342900"/>
            <a:r>
              <a:rPr lang="en-US" sz="3200" dirty="0"/>
              <a:t>Don’t assume Betty is “she”</a:t>
            </a:r>
          </a:p>
          <a:p>
            <a:pPr marL="342900" indent="-342900"/>
            <a:r>
              <a:rPr lang="en-US" sz="3200" dirty="0"/>
              <a:t>Refer to others by their name “Betty”, speaker position (“First </a:t>
            </a:r>
            <a:r>
              <a:rPr lang="en-US" sz="3200" dirty="0" err="1"/>
              <a:t>Aff</a:t>
            </a:r>
            <a:r>
              <a:rPr lang="en-US" sz="3200" dirty="0"/>
              <a:t> Debater”), or default to “they.”</a:t>
            </a:r>
          </a:p>
          <a:p>
            <a:pPr marL="342900" indent="-342900"/>
            <a:r>
              <a:rPr lang="en-US" sz="3200" dirty="0"/>
              <a:t>You can also ask students for names/anything important including pronouns at the beginning of the debate.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CA0D36-24C8-48DC-A1CC-213721268D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625" b="15625"/>
          <a:stretch/>
        </p:blipFill>
        <p:spPr>
          <a:xfrm>
            <a:off x="1066800" y="1447800"/>
            <a:ext cx="585216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81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Don’t assume . . 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82001" cy="4876800"/>
          </a:xfrm>
        </p:spPr>
        <p:txBody>
          <a:bodyPr>
            <a:normAutofit/>
          </a:bodyPr>
          <a:lstStyle/>
          <a:p>
            <a:pPr marL="342900" indent="-342900"/>
            <a:r>
              <a:rPr lang="en-US" sz="3200" dirty="0"/>
              <a:t>A student is a representative of a group</a:t>
            </a:r>
          </a:p>
          <a:p>
            <a:pPr marL="342900" indent="-342900"/>
            <a:r>
              <a:rPr lang="en-US" sz="2800" i="1" strike="sngStrike" dirty="0"/>
              <a:t>“You know what it’s like right . . . (pointing to student of color).</a:t>
            </a:r>
            <a:endParaRPr lang="en-US" sz="3200" i="1" strike="sngStrike" dirty="0"/>
          </a:p>
          <a:p>
            <a:pPr marL="342900" indent="-342900"/>
            <a:r>
              <a:rPr lang="en-US" sz="3200" dirty="0"/>
              <a:t>Don’t assume everyone is white/ middle class/ straight/ liberal/ Hispanic/ non-religious, etc.</a:t>
            </a:r>
          </a:p>
          <a:p>
            <a:pPr marL="342900" indent="-342900"/>
            <a:r>
              <a:rPr lang="en-US" sz="2800" i="1" strike="sngStrike" dirty="0"/>
              <a:t>“Well, I mean, people can afford that.”</a:t>
            </a:r>
          </a:p>
          <a:p>
            <a:pPr marL="342900" indent="-342900"/>
            <a:r>
              <a:rPr lang="en-US" sz="2800" i="1" strike="sngStrike" dirty="0"/>
              <a:t>“The people in this room don’t experience discrimination.”</a:t>
            </a:r>
          </a:p>
        </p:txBody>
      </p:sp>
    </p:spTree>
    <p:extLst>
      <p:ext uri="{BB962C8B-B14F-4D97-AF65-F5344CB8AC3E}">
        <p14:creationId xmlns:p14="http://schemas.microsoft.com/office/powerpoint/2010/main" val="260925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As a judge watching. . 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324600" cy="4876800"/>
          </a:xfrm>
        </p:spPr>
        <p:txBody>
          <a:bodyPr>
            <a:normAutofit/>
          </a:bodyPr>
          <a:lstStyle/>
          <a:p>
            <a:r>
              <a:rPr lang="en-US" sz="3200" dirty="0"/>
              <a:t>You have an obligation to assure a comfortable environment</a:t>
            </a:r>
          </a:p>
          <a:p>
            <a:r>
              <a:rPr lang="en-US" sz="3200" dirty="0"/>
              <a:t>For _all_ participants.</a:t>
            </a:r>
          </a:p>
        </p:txBody>
      </p:sp>
      <p:pic>
        <p:nvPicPr>
          <p:cNvPr id="5" name="Picture 2" descr="C:\Users\hansonjb99\AppData\Local\Microsoft\Windows\Temporary Internet Files\Content.IE5\7D0OVVXU\MC90032459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9" y="3200400"/>
            <a:ext cx="1608137" cy="182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hansonjb99\AppData\Local\Microsoft\Windows\Temporary Internet Files\Content.IE5\TCKCHDA8\MC90032458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343400"/>
            <a:ext cx="1337388" cy="164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hansonjb99\AppData\Local\Microsoft\Windows\Temporary Internet Files\Content.IE5\X43MG0AK\MC90005663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623594"/>
            <a:ext cx="1773238" cy="183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44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If you see or hear about harassment . . 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292224"/>
            <a:ext cx="6934200" cy="4922838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Done by ANYONE—coach, student, judge, observer </a:t>
            </a:r>
          </a:p>
          <a:p>
            <a:r>
              <a:rPr lang="en-US" sz="3200" dirty="0"/>
              <a:t>Stop it if possible</a:t>
            </a:r>
          </a:p>
          <a:p>
            <a:r>
              <a:rPr lang="en-US" sz="3200" dirty="0"/>
              <a:t>Say “Stop it” or “Hey, let’s move on to . . .”</a:t>
            </a:r>
          </a:p>
          <a:p>
            <a:r>
              <a:rPr lang="en-US" sz="3200" b="1" dirty="0"/>
              <a:t>Share the information about it . . . </a:t>
            </a:r>
          </a:p>
          <a:p>
            <a:r>
              <a:rPr lang="en-US" sz="3200" dirty="0"/>
              <a:t>with Jim or your coach</a:t>
            </a:r>
          </a:p>
          <a:p>
            <a:r>
              <a:rPr lang="en-US" sz="3200" dirty="0"/>
              <a:t>We’ll work to make things better.</a:t>
            </a:r>
            <a:br>
              <a:rPr lang="en-US" sz="3200" dirty="0"/>
            </a:br>
            <a:r>
              <a:rPr lang="en-US" sz="3200" dirty="0"/>
              <a:t>        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                                            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45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531813"/>
            <a:ext cx="8229600" cy="552450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Calibri" charset="0"/>
                <a:cs typeface="Calibri" charset="0"/>
              </a:rPr>
              <a:t>Make </a:t>
            </a:r>
            <a:r>
              <a:rPr lang="en-US" sz="3600" b="1">
                <a:latin typeface="Calibri" charset="0"/>
                <a:cs typeface="Calibri" charset="0"/>
              </a:rPr>
              <a:t>this Community Great</a:t>
            </a:r>
            <a:r>
              <a:rPr lang="en-US" sz="3600" b="1" dirty="0">
                <a:latin typeface="Calibri" charset="0"/>
                <a:cs typeface="Calibri" charset="0"/>
              </a:rPr>
              <a:t>!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238250"/>
            <a:ext cx="5334000" cy="4851400"/>
          </a:xfrm>
        </p:spPr>
        <p:txBody>
          <a:bodyPr/>
          <a:lstStyle/>
          <a:p>
            <a:pPr marL="457200" indent="-457200" eaLnBrk="1" hangingPunct="1">
              <a:buFont typeface="Calibri" charset="0"/>
              <a:buAutoNum type="arabicPeriod"/>
            </a:pPr>
            <a:r>
              <a:rPr lang="en-US" sz="2800" dirty="0"/>
              <a:t>Treat each other with respect</a:t>
            </a:r>
          </a:p>
          <a:p>
            <a:pPr marL="457200" indent="-457200" eaLnBrk="1" hangingPunct="1">
              <a:buFont typeface="Calibri" charset="0"/>
              <a:buAutoNum type="arabicPeriod"/>
            </a:pPr>
            <a:r>
              <a:rPr lang="en-US" sz="2800" dirty="0"/>
              <a:t>Support each other</a:t>
            </a:r>
          </a:p>
          <a:p>
            <a:pPr marL="457200" indent="-457200" eaLnBrk="1" hangingPunct="1">
              <a:buFont typeface="Calibri" charset="0"/>
              <a:buAutoNum type="arabicPeriod"/>
            </a:pPr>
            <a:r>
              <a:rPr lang="en-US" sz="2800" dirty="0"/>
              <a:t>Share Information when there is a problem</a:t>
            </a:r>
          </a:p>
          <a:p>
            <a:pPr marL="457200" indent="-457200" eaLnBrk="1" hangingPunct="1">
              <a:buFont typeface="Calibri" charset="0"/>
              <a:buAutoNum type="arabicPeriod"/>
            </a:pPr>
            <a:r>
              <a:rPr lang="en-US" sz="2800" dirty="0"/>
              <a:t>Promote good interactions</a:t>
            </a:r>
          </a:p>
          <a:p>
            <a:pPr marL="457200" indent="-457200" eaLnBrk="1" hangingPunct="1">
              <a:buFont typeface="Calibri" charset="0"/>
              <a:buAutoNum type="arabicPeriod"/>
            </a:pPr>
            <a:r>
              <a:rPr lang="en-US" sz="2800" dirty="0"/>
              <a:t>Make your judging a helpful benefit to students . . . </a:t>
            </a:r>
          </a:p>
          <a:p>
            <a:pPr marL="457200" indent="-457200" eaLnBrk="1" hangingPunct="1">
              <a:buFont typeface="Calibri" charset="0"/>
              <a:buAutoNum type="arabicPeriod"/>
            </a:pPr>
            <a:r>
              <a:rPr lang="en-US" sz="2800" dirty="0"/>
              <a:t>and your community!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EC498D-A931-466E-AE8D-C32888BBF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1905000"/>
            <a:ext cx="3322608" cy="249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36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Welcome to our Community’s Tournament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724400"/>
            <a:ext cx="8458200" cy="106680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We hope you have a fun and </a:t>
            </a:r>
            <a:br>
              <a:rPr lang="en-US" sz="3200" dirty="0"/>
            </a:br>
            <a:r>
              <a:rPr lang="en-US" sz="3200" dirty="0"/>
              <a:t>educational tournament</a:t>
            </a:r>
          </a:p>
          <a:p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BD60F2-D070-433B-8DC1-06C806C2F8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094"/>
          <a:stretch/>
        </p:blipFill>
        <p:spPr>
          <a:xfrm>
            <a:off x="1447800" y="1618422"/>
            <a:ext cx="6779419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34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Professional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76800"/>
          </a:xfrm>
        </p:spPr>
        <p:txBody>
          <a:bodyPr>
            <a:normAutofit/>
          </a:bodyPr>
          <a:lstStyle/>
          <a:p>
            <a:r>
              <a:rPr lang="en-US" sz="3200" b="1" dirty="0"/>
              <a:t>You’re online, viewable by others</a:t>
            </a:r>
          </a:p>
          <a:p>
            <a:r>
              <a:rPr lang="en-US" sz="3200" b="1" dirty="0"/>
              <a:t>Your mind should be alert and sober</a:t>
            </a:r>
          </a:p>
          <a:p>
            <a:r>
              <a:rPr lang="en-US" sz="3200" b="1" dirty="0"/>
              <a:t>Be dressed for public view </a:t>
            </a:r>
            <a:r>
              <a:rPr lang="en-US" i="1" dirty="0"/>
              <a:t>(note: we do _not_ have a dress code and you should not make comments about others’ dress unless you are 100% certain the comment will be taken positively)</a:t>
            </a:r>
            <a:endParaRPr lang="en-US" sz="3200" i="1" dirty="0"/>
          </a:p>
          <a:p>
            <a:r>
              <a:rPr lang="en-US" sz="3200" b="1" dirty="0"/>
              <a:t>Act appropriately in front of the camera and mic (turn them off if you need privacy).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3760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on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400800" cy="4876800"/>
          </a:xfrm>
        </p:spPr>
        <p:txBody>
          <a:bodyPr>
            <a:normAutofit/>
          </a:bodyPr>
          <a:lstStyle/>
          <a:p>
            <a:r>
              <a:rPr lang="en-US" sz="2800" dirty="0"/>
              <a:t>Check Email and Postings</a:t>
            </a:r>
          </a:p>
          <a:p>
            <a:r>
              <a:rPr lang="en-US" sz="2800" dirty="0"/>
              <a:t>Use Bathroom when debate isn’t happening</a:t>
            </a:r>
          </a:p>
          <a:p>
            <a:r>
              <a:rPr lang="en-US" sz="2800" dirty="0"/>
              <a:t>Stop coaching to get to room on time</a:t>
            </a:r>
          </a:p>
          <a:p>
            <a:r>
              <a:rPr lang="en-US" sz="2800" dirty="0"/>
              <a:t>Start the first speech on schedule</a:t>
            </a:r>
          </a:p>
          <a:p>
            <a:r>
              <a:rPr lang="en-US" sz="2800" dirty="0"/>
              <a:t>Keep the students on task to complete round on time</a:t>
            </a:r>
          </a:p>
          <a:p>
            <a:r>
              <a:rPr lang="en-US" sz="2800" dirty="0">
                <a:highlight>
                  <a:srgbClr val="FFFF00"/>
                </a:highlight>
              </a:rPr>
              <a:t>Email your ballot decision and points on time, asap.</a:t>
            </a:r>
          </a:p>
        </p:txBody>
      </p:sp>
      <p:pic>
        <p:nvPicPr>
          <p:cNvPr id="1026" name="Picture 2" descr="C:\Users\hansonjb99\AppData\Local\Microsoft\Windows\Temporary Internet Files\Content.IE5\X43MG0AK\MC900441729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927715"/>
            <a:ext cx="2471738" cy="247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 with others professionally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/>
              <a:t>As a judge, you aren’t a student anymore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/>
              <a:t>Be Professional—NOT Romantic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/>
              <a:t>NO Sexual questions, pictures, date/meet up requests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/>
              <a:t>NO Paying too much attention to one person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/>
              <a:t>This applies to everywhere: In Online Rooms, Chatting, and in Email and Messaging.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82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62000"/>
          </a:xfrm>
        </p:spPr>
        <p:txBody>
          <a:bodyPr/>
          <a:lstStyle/>
          <a:p>
            <a:r>
              <a:rPr lang="en-US" dirty="0"/>
              <a:t>Encourage Everyone as participants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5902672" cy="5181600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Lesbian-Gay-Straight-Bi-Queer</a:t>
            </a:r>
          </a:p>
          <a:p>
            <a:pPr lvl="1"/>
            <a:r>
              <a:rPr lang="en-US" dirty="0"/>
              <a:t>Black-White-Latino-Asian-Biracial-</a:t>
            </a:r>
            <a:br>
              <a:rPr lang="en-US" dirty="0"/>
            </a:br>
            <a:r>
              <a:rPr lang="en-US" dirty="0"/>
              <a:t>Multiracial, etc.</a:t>
            </a:r>
          </a:p>
          <a:p>
            <a:pPr lvl="1"/>
            <a:r>
              <a:rPr lang="en-US" dirty="0"/>
              <a:t>Men-Women-Transgender-Androgynous-Non-binary-etc.</a:t>
            </a:r>
          </a:p>
          <a:p>
            <a:pPr lvl="1"/>
            <a:r>
              <a:rPr lang="en-US" dirty="0"/>
              <a:t>Republican-Democrat-Libertarian-etc.</a:t>
            </a:r>
          </a:p>
          <a:p>
            <a:pPr lvl="1"/>
            <a:r>
              <a:rPr lang="en-US" dirty="0"/>
              <a:t>Christian, Agnostic, Catholic, Mormon (LDS), Jewish, Wicca, Muslim, etc.</a:t>
            </a:r>
          </a:p>
          <a:p>
            <a:pPr lvl="1"/>
            <a:r>
              <a:rPr lang="en-US" dirty="0"/>
              <a:t>Disabilities--diagnosed or otherwise </a:t>
            </a:r>
          </a:p>
          <a:p>
            <a:pPr lvl="1"/>
            <a:r>
              <a:rPr lang="en-US" dirty="0"/>
              <a:t>Military service</a:t>
            </a:r>
          </a:p>
          <a:p>
            <a:pPr lvl="1"/>
            <a:r>
              <a:rPr lang="en-US" dirty="0"/>
              <a:t>Other identities</a:t>
            </a:r>
          </a:p>
          <a:p>
            <a:pPr marL="274320" lvl="1" indent="0">
              <a:buNone/>
            </a:pPr>
            <a:r>
              <a:rPr lang="en-US" sz="2400" dirty="0"/>
              <a:t>Treat every student, </a:t>
            </a:r>
            <a:br>
              <a:rPr lang="en-US" sz="2400" dirty="0"/>
            </a:br>
            <a:r>
              <a:rPr lang="en-US" sz="2400" dirty="0"/>
              <a:t>coach, and judge with respect.</a:t>
            </a:r>
          </a:p>
        </p:txBody>
      </p:sp>
      <p:pic>
        <p:nvPicPr>
          <p:cNvPr id="8194" name="Picture 2" descr="C:\Users\hansonjb99\AppData\Local\Microsoft\Windows\Temporary Internet Files\Content.IE5\UYYXK375\MC90039180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672" y="1447800"/>
            <a:ext cx="901004" cy="81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hansonjb99\AppData\Local\Microsoft\Windows\Temporary Internet Files\Content.IE5\UYYXK375\MC90043699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331" y="1833408"/>
            <a:ext cx="1335087" cy="133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hansonjb99\AppData\Local\Microsoft\Windows\Temporary Internet Files\Content.IE5\TQ3P08E3\MC90023518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511" y="3728376"/>
            <a:ext cx="1278759" cy="99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hansonjb99\AppData\Local\Microsoft\Windows\Temporary Internet Files\Content.IE5\X43MG0AK\MC90003652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419600"/>
            <a:ext cx="478876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37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Participants should . . 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876800"/>
          </a:xfrm>
        </p:spPr>
        <p:txBody>
          <a:bodyPr/>
          <a:lstStyle/>
          <a:p>
            <a:r>
              <a:rPr lang="en-US" dirty="0"/>
              <a:t>express their opinions about issues</a:t>
            </a:r>
          </a:p>
          <a:p>
            <a:r>
              <a:rPr lang="en-US" dirty="0"/>
              <a:t>not attack groups of people</a:t>
            </a:r>
          </a:p>
          <a:p>
            <a:r>
              <a:rPr lang="en-US" dirty="0"/>
              <a:t>not attack other individuals.</a:t>
            </a:r>
          </a:p>
          <a:p>
            <a:r>
              <a:rPr lang="en-US" sz="2800" b="1" dirty="0"/>
              <a:t>Argue about ideas—not disrespect people.</a:t>
            </a:r>
          </a:p>
          <a:p>
            <a:endParaRPr lang="en-US" dirty="0"/>
          </a:p>
        </p:txBody>
      </p:sp>
      <p:pic>
        <p:nvPicPr>
          <p:cNvPr id="5" name="Picture 2" descr="http://www.innovativeeducators.org/v/vspfiles/photos/497-2.jpg">
            <a:hlinkClick r:id="rId2"/>
            <a:extLst>
              <a:ext uri="{FF2B5EF4-FFF2-40B4-BE49-F238E27FC236}">
                <a16:creationId xmlns:a16="http://schemas.microsoft.com/office/drawing/2014/main" id="{80189B7E-3366-4911-B6ED-D42C7DF25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24631"/>
            <a:ext cx="3533775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76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 a judge . . 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76800"/>
          </a:xfrm>
        </p:spPr>
        <p:txBody>
          <a:bodyPr>
            <a:normAutofit/>
          </a:bodyPr>
          <a:lstStyle/>
          <a:p>
            <a:r>
              <a:rPr lang="en-US" sz="3200" dirty="0"/>
              <a:t>Other judges, coaches, students, observers look up to you. </a:t>
            </a:r>
          </a:p>
          <a:p>
            <a:r>
              <a:rPr lang="en-US" sz="3200" dirty="0"/>
              <a:t>Other judges, coaches, speakers, and debaters are going to emulate you.</a:t>
            </a:r>
          </a:p>
        </p:txBody>
      </p:sp>
    </p:spTree>
    <p:extLst>
      <p:ext uri="{BB962C8B-B14F-4D97-AF65-F5344CB8AC3E}">
        <p14:creationId xmlns:p14="http://schemas.microsoft.com/office/powerpoint/2010/main" val="206797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Be the judge-coach people talk about as . . 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382000" cy="4648200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“Yea, Elda rocks; helped me out a lot with that decision.”</a:t>
            </a:r>
          </a:p>
          <a:p>
            <a:r>
              <a:rPr lang="en-US" sz="3200" dirty="0"/>
              <a:t>“I respect him a lot. He can explain T and theory debates like nobody’s business and he reached out to younger debaters and made them feel included.”</a:t>
            </a:r>
          </a:p>
          <a:p>
            <a:r>
              <a:rPr lang="en-US" sz="3200" dirty="0"/>
              <a:t>“They are wicked smart but also really, really nice—super helpful judge especially for strategic ideas.”</a:t>
            </a:r>
          </a:p>
        </p:txBody>
      </p:sp>
    </p:spTree>
    <p:extLst>
      <p:ext uri="{BB962C8B-B14F-4D97-AF65-F5344CB8AC3E}">
        <p14:creationId xmlns:p14="http://schemas.microsoft.com/office/powerpoint/2010/main" val="248364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1602</TotalTime>
  <Words>647</Words>
  <Application>Microsoft Office PowerPoint</Application>
  <PresentationFormat>On-screen Show (4:3)</PresentationFormat>
  <Paragraphs>71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Clarity</vt:lpstr>
      <vt:lpstr>JUDGING GUIDELINES</vt:lpstr>
      <vt:lpstr>Welcome to our Community’s Tournament</vt:lpstr>
      <vt:lpstr>Professional Presentation</vt:lpstr>
      <vt:lpstr>Be on time</vt:lpstr>
      <vt:lpstr>Interact with others professionally</vt:lpstr>
      <vt:lpstr>Encourage Everyone as participants</vt:lpstr>
      <vt:lpstr>Participants should . . . </vt:lpstr>
      <vt:lpstr>As a judge . . .</vt:lpstr>
      <vt:lpstr>Be the judge-coach people talk about as . . .</vt:lpstr>
      <vt:lpstr>All Genders are part of our community . . .</vt:lpstr>
      <vt:lpstr>Don’t assume . . .</vt:lpstr>
      <vt:lpstr>As a judge watching. . .</vt:lpstr>
      <vt:lpstr>If you see or hear about harassment . . .</vt:lpstr>
      <vt:lpstr>Make this Community Great!</vt:lpstr>
    </vt:vector>
  </TitlesOfParts>
  <Company>Whitman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guidelines</dc:title>
  <dc:creator>Jim Hanson</dc:creator>
  <cp:lastModifiedBy>Jim Climb the Mountain</cp:lastModifiedBy>
  <cp:revision>304</cp:revision>
  <dcterms:created xsi:type="dcterms:W3CDTF">2009-09-03T05:01:23Z</dcterms:created>
  <dcterms:modified xsi:type="dcterms:W3CDTF">2020-04-25T16:49:19Z</dcterms:modified>
</cp:coreProperties>
</file>